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30"/>
  </p:notesMasterIdLst>
  <p:sldIdLst>
    <p:sldId id="256" r:id="rId2"/>
    <p:sldId id="352" r:id="rId3"/>
    <p:sldId id="357" r:id="rId4"/>
    <p:sldId id="360" r:id="rId5"/>
    <p:sldId id="358" r:id="rId6"/>
    <p:sldId id="359" r:id="rId7"/>
    <p:sldId id="361" r:id="rId8"/>
    <p:sldId id="362" r:id="rId9"/>
    <p:sldId id="363" r:id="rId10"/>
    <p:sldId id="364" r:id="rId11"/>
    <p:sldId id="365" r:id="rId12"/>
    <p:sldId id="366" r:id="rId13"/>
    <p:sldId id="367" r:id="rId14"/>
    <p:sldId id="368" r:id="rId15"/>
    <p:sldId id="369" r:id="rId16"/>
    <p:sldId id="370" r:id="rId17"/>
    <p:sldId id="371" r:id="rId18"/>
    <p:sldId id="372" r:id="rId19"/>
    <p:sldId id="373" r:id="rId20"/>
    <p:sldId id="374" r:id="rId21"/>
    <p:sldId id="375" r:id="rId22"/>
    <p:sldId id="376" r:id="rId23"/>
    <p:sldId id="377" r:id="rId24"/>
    <p:sldId id="378" r:id="rId25"/>
    <p:sldId id="379" r:id="rId26"/>
    <p:sldId id="380" r:id="rId27"/>
    <p:sldId id="381" r:id="rId28"/>
    <p:sldId id="382" r:id="rId29"/>
  </p:sldIdLst>
  <p:sldSz cx="9144000" cy="6858000" type="screen4x3"/>
  <p:notesSz cx="6805613" cy="99441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28" autoAdjust="0"/>
  </p:normalViewPr>
  <p:slideViewPr>
    <p:cSldViewPr>
      <p:cViewPr varScale="1">
        <p:scale>
          <a:sx n="109" d="100"/>
          <a:sy n="109" d="100"/>
        </p:scale>
        <p:origin x="16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7C363FF5-2104-41F8-BF2E-9ABAA7DE5CE1}" type="datetimeFigureOut">
              <a:rPr lang="ru-RU" smtClean="0"/>
              <a:pPr/>
              <a:t>08.09.2023</a:t>
            </a:fld>
            <a:endParaRPr lang="ru-RU"/>
          </a:p>
        </p:txBody>
      </p:sp>
      <p:sp>
        <p:nvSpPr>
          <p:cNvPr id="4" name="Образ слайда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FA509BF7-6B82-43D4-946D-A4FD850EA6A5}" type="slidenum">
              <a:rPr lang="ru-RU" smtClean="0"/>
              <a:pPr/>
              <a:t>‹#›</a:t>
            </a:fld>
            <a:endParaRPr lang="ru-RU"/>
          </a:p>
        </p:txBody>
      </p:sp>
    </p:spTree>
    <p:extLst>
      <p:ext uri="{BB962C8B-B14F-4D97-AF65-F5344CB8AC3E}">
        <p14:creationId xmlns:p14="http://schemas.microsoft.com/office/powerpoint/2010/main" val="2034291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A509BF7-6B82-43D4-946D-A4FD850EA6A5}" type="slidenum">
              <a:rPr lang="ru-RU" smtClean="0"/>
              <a:pPr/>
              <a:t>1</a:t>
            </a:fld>
            <a:endParaRPr lang="ru-RU"/>
          </a:p>
        </p:txBody>
      </p:sp>
    </p:spTree>
    <p:extLst>
      <p:ext uri="{BB962C8B-B14F-4D97-AF65-F5344CB8AC3E}">
        <p14:creationId xmlns:p14="http://schemas.microsoft.com/office/powerpoint/2010/main" val="257813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08.09.2023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08.09.2023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276872"/>
            <a:ext cx="9361040" cy="1143000"/>
          </a:xfrm>
        </p:spPr>
        <p:txBody>
          <a:bodyPr>
            <a:scene3d>
              <a:camera prst="orthographicFront"/>
              <a:lightRig rig="threePt" dir="t"/>
            </a:scene3d>
            <a:sp3d extrusionH="57150">
              <a:bevelT w="38100" h="38100" prst="relaxedInset"/>
            </a:sp3d>
          </a:bodyPr>
          <a:lstStyle/>
          <a:p>
            <a:pPr marL="0" indent="0" algn="ctr">
              <a:buNone/>
            </a:pPr>
            <a:r>
              <a:rPr lang="ru-RU" b="0" dirty="0" smtClean="0">
                <a:ln w="0"/>
                <a:solidFill>
                  <a:schemeClr val="accent1"/>
                </a:solidFill>
                <a:effectLst>
                  <a:outerShdw blurRad="50800" dist="38100" dir="13500000" algn="br" rotWithShape="0">
                    <a:prstClr val="black">
                      <a:alpha val="40000"/>
                    </a:prstClr>
                  </a:outerShdw>
                </a:effectLst>
              </a:rPr>
              <a:t>Изменения Порядка</a:t>
            </a:r>
            <a:br>
              <a:rPr lang="ru-RU" b="0" dirty="0" smtClean="0">
                <a:ln w="0"/>
                <a:solidFill>
                  <a:schemeClr val="accent1"/>
                </a:solidFill>
                <a:effectLst>
                  <a:outerShdw blurRad="50800" dist="38100" dir="13500000" algn="br" rotWithShape="0">
                    <a:prstClr val="black">
                      <a:alpha val="40000"/>
                    </a:prstClr>
                  </a:outerShdw>
                </a:effectLst>
              </a:rPr>
            </a:br>
            <a:r>
              <a:rPr lang="ru-RU" b="0" dirty="0" smtClean="0">
                <a:ln w="0"/>
                <a:solidFill>
                  <a:schemeClr val="accent1"/>
                </a:solidFill>
                <a:effectLst>
                  <a:outerShdw blurRad="50800" dist="38100" dir="13500000" algn="br" rotWithShape="0">
                    <a:prstClr val="black">
                      <a:alpha val="40000"/>
                    </a:prstClr>
                  </a:outerShdw>
                </a:effectLst>
              </a:rPr>
              <a:t>проведения ГИА-9 2023-2024 гг</a:t>
            </a:r>
            <a:r>
              <a:rPr lang="ru-RU" b="0" dirty="0" smtClean="0">
                <a:ln w="0"/>
                <a:solidFill>
                  <a:schemeClr val="accent1"/>
                </a:solidFill>
                <a:effectLst>
                  <a:outerShdw blurRad="50800" dist="38100" dir="13500000" algn="br" rotWithShape="0">
                    <a:prstClr val="black">
                      <a:alpha val="40000"/>
                    </a:prstClr>
                  </a:outerShdw>
                </a:effectLst>
              </a:rPr>
              <a:t>.</a:t>
            </a:r>
            <a:endParaRPr lang="ru-RU" b="0" dirty="0">
              <a:ln w="0"/>
              <a:solidFill>
                <a:schemeClr val="accent1"/>
              </a:solidFill>
              <a:effectLst>
                <a:outerShdw blurRad="50800" dist="38100" dir="13500000" algn="br" rotWithShape="0">
                  <a:prstClr val="black">
                    <a:alpha val="40000"/>
                  </a:prstClr>
                </a:outerShdw>
              </a:effectLst>
            </a:endParaRPr>
          </a:p>
        </p:txBody>
      </p:sp>
    </p:spTree>
    <p:extLst>
      <p:ext uri="{BB962C8B-B14F-4D97-AF65-F5344CB8AC3E}">
        <p14:creationId xmlns:p14="http://schemas.microsoft.com/office/powerpoint/2010/main" val="1981891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782574659"/>
              </p:ext>
            </p:extLst>
          </p:nvPr>
        </p:nvGraphicFramePr>
        <p:xfrm>
          <a:off x="179512" y="116632"/>
          <a:ext cx="8784976" cy="402844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400" strike="noStrike" kern="1200" dirty="0" smtClean="0">
                          <a:solidFill>
                            <a:schemeClr val="dk1"/>
                          </a:solidFill>
                          <a:effectLst/>
                          <a:latin typeface="+mn-lt"/>
                          <a:ea typeface="+mn-ea"/>
                          <a:cs typeface="+mn-cs"/>
                        </a:rPr>
                        <a:t>33. Решения ГЭК и </a:t>
                      </a:r>
                      <a:r>
                        <a:rPr lang="ru-RU" sz="1400" strike="sngStrike" kern="1200" dirty="0" smtClean="0">
                          <a:solidFill>
                            <a:schemeClr val="dk1"/>
                          </a:solidFill>
                          <a:effectLst/>
                          <a:latin typeface="+mn-lt"/>
                          <a:ea typeface="+mn-ea"/>
                          <a:cs typeface="+mn-cs"/>
                        </a:rPr>
                        <a:t>конфликтной</a:t>
                      </a:r>
                      <a:r>
                        <a:rPr lang="ru-RU" sz="1400" strike="noStrike" kern="1200" dirty="0" smtClean="0">
                          <a:solidFill>
                            <a:schemeClr val="dk1"/>
                          </a:solidFill>
                          <a:effectLst/>
                          <a:latin typeface="+mn-lt"/>
                          <a:ea typeface="+mn-ea"/>
                          <a:cs typeface="+mn-cs"/>
                        </a:rPr>
                        <a:t> комиссии оформляются протоколами. В случае равенства голосов решающим является голос председателя ГЭК, конфликтной комиссии.</a:t>
                      </a:r>
                      <a:endParaRPr lang="ru-RU" sz="1050" strike="noStrike" dirty="0"/>
                    </a:p>
                  </a:txBody>
                  <a:tcPr/>
                </a:tc>
                <a:tc>
                  <a:txBody>
                    <a:bodyPr/>
                    <a:lstStyle/>
                    <a:p>
                      <a:pPr marL="0" marR="0" lvl="0" indent="342900" algn="just" defTabSz="914400" rtl="0" eaLnBrk="1" fontAlgn="auto" latinLnBrk="0" hangingPunct="1">
                        <a:lnSpc>
                          <a:spcPct val="100000"/>
                        </a:lnSpc>
                        <a:spcBef>
                          <a:spcPts val="1000"/>
                        </a:spcBef>
                        <a:spcAft>
                          <a:spcPts val="5"/>
                        </a:spcAft>
                        <a:buClrTx/>
                        <a:buSzTx/>
                        <a:buFontTx/>
                        <a:buNone/>
                        <a:tabLst/>
                        <a:defRPr/>
                      </a:pPr>
                      <a:r>
                        <a:rPr lang="ru-RU" sz="1400" strike="noStrike" kern="1200" dirty="0" smtClean="0">
                          <a:solidFill>
                            <a:srgbClr val="FF0000"/>
                          </a:solidFill>
                          <a:effectLst/>
                          <a:latin typeface="+mn-lt"/>
                          <a:ea typeface="+mn-ea"/>
                          <a:cs typeface="+mn-cs"/>
                        </a:rPr>
                        <a:t>38</a:t>
                      </a:r>
                      <a:r>
                        <a:rPr lang="ru-RU" sz="1400" strike="noStrike" kern="1200" dirty="0">
                          <a:solidFill>
                            <a:srgbClr val="FF0000"/>
                          </a:solidFill>
                          <a:effectLst/>
                          <a:latin typeface="+mn-lt"/>
                          <a:ea typeface="+mn-ea"/>
                          <a:cs typeface="+mn-cs"/>
                        </a:rPr>
                        <a:t>. ГЭК и </a:t>
                      </a:r>
                      <a:r>
                        <a:rPr lang="ru-RU" sz="1400" u="sng" strike="noStrike" kern="1200" dirty="0">
                          <a:solidFill>
                            <a:srgbClr val="FF0000"/>
                          </a:solidFill>
                          <a:effectLst/>
                          <a:latin typeface="+mn-lt"/>
                          <a:ea typeface="+mn-ea"/>
                          <a:cs typeface="+mn-cs"/>
                        </a:rPr>
                        <a:t>апелляционная</a:t>
                      </a:r>
                      <a:r>
                        <a:rPr lang="ru-RU" sz="1400" strike="noStrike" kern="1200" dirty="0">
                          <a:solidFill>
                            <a:srgbClr val="FF0000"/>
                          </a:solidFill>
                          <a:effectLst/>
                          <a:latin typeface="+mn-lt"/>
                          <a:ea typeface="+mn-ea"/>
                          <a:cs typeface="+mn-cs"/>
                        </a:rPr>
                        <a:t> комиссия правомочны осуществлять свои функции, если на заседании соответствующей комиссии присутствует </a:t>
                      </a:r>
                      <a:r>
                        <a:rPr lang="ru-RU" sz="1400" u="sng" strike="noStrike" kern="1200" dirty="0">
                          <a:solidFill>
                            <a:srgbClr val="FF0000"/>
                          </a:solidFill>
                          <a:effectLst/>
                          <a:latin typeface="+mn-lt"/>
                          <a:ea typeface="+mn-ea"/>
                          <a:cs typeface="+mn-cs"/>
                        </a:rPr>
                        <a:t>не менее чем пятьдесят процентов</a:t>
                      </a:r>
                      <a:r>
                        <a:rPr lang="ru-RU" sz="1400" strike="noStrike" kern="1200" dirty="0">
                          <a:solidFill>
                            <a:srgbClr val="FF0000"/>
                          </a:solidFill>
                          <a:effectLst/>
                          <a:latin typeface="+mn-lt"/>
                          <a:ea typeface="+mn-ea"/>
                          <a:cs typeface="+mn-cs"/>
                        </a:rPr>
                        <a:t> от общего числа ее членов</a:t>
                      </a:r>
                      <a:r>
                        <a:rPr lang="ru-RU" sz="1400" strike="noStrike" kern="1200" dirty="0" smtClean="0">
                          <a:solidFill>
                            <a:srgbClr val="FF0000"/>
                          </a:solidFill>
                          <a:effectLst/>
                          <a:latin typeface="+mn-lt"/>
                          <a:ea typeface="+mn-ea"/>
                          <a:cs typeface="+mn-cs"/>
                        </a:rPr>
                        <a:t>. </a:t>
                      </a:r>
                    </a:p>
                    <a:p>
                      <a:pPr marL="0" marR="0" lvl="0" indent="342900" algn="just" defTabSz="914400" rtl="0" eaLnBrk="1" fontAlgn="auto" latinLnBrk="0" hangingPunct="1">
                        <a:lnSpc>
                          <a:spcPct val="100000"/>
                        </a:lnSpc>
                        <a:spcBef>
                          <a:spcPts val="1000"/>
                        </a:spcBef>
                        <a:spcAft>
                          <a:spcPts val="5"/>
                        </a:spcAft>
                        <a:buClrTx/>
                        <a:buSzTx/>
                        <a:buFontTx/>
                        <a:buNone/>
                        <a:tabLst/>
                        <a:defRPr/>
                      </a:pPr>
                      <a:r>
                        <a:rPr lang="ru-RU" sz="1400" strike="noStrike" kern="1200" dirty="0" smtClean="0">
                          <a:solidFill>
                            <a:srgbClr val="FF0000"/>
                          </a:solidFill>
                          <a:effectLst/>
                          <a:latin typeface="+mn-lt"/>
                          <a:ea typeface="+mn-ea"/>
                          <a:cs typeface="+mn-cs"/>
                        </a:rPr>
                        <a:t>Решения ГЭК и апелляционной комиссии принимаются </a:t>
                      </a:r>
                      <a:r>
                        <a:rPr lang="ru-RU" sz="1400" u="sng" strike="noStrike" kern="1200" dirty="0" smtClean="0">
                          <a:solidFill>
                            <a:srgbClr val="FF0000"/>
                          </a:solidFill>
                          <a:effectLst/>
                          <a:latin typeface="+mn-lt"/>
                          <a:ea typeface="+mn-ea"/>
                          <a:cs typeface="+mn-cs"/>
                        </a:rPr>
                        <a:t>простым большинством голосов</a:t>
                      </a:r>
                      <a:r>
                        <a:rPr lang="ru-RU" sz="1400" strike="noStrike" kern="1200" dirty="0" smtClean="0">
                          <a:solidFill>
                            <a:srgbClr val="FF0000"/>
                          </a:solidFill>
                          <a:effectLst/>
                          <a:latin typeface="+mn-lt"/>
                          <a:ea typeface="+mn-ea"/>
                          <a:cs typeface="+mn-cs"/>
                        </a:rPr>
                        <a:t> от числа присутствующих на заседании членов. При голосовании каждый член соответствующей комиссии имеет один голос. Голосование осуществляется открыто. В случае равенства голосов решающим является голос председателя соответствующей комиссии. Решения ГЭК и апелляционной комиссии оформляются протоколами.</a:t>
                      </a:r>
                    </a:p>
                    <a:p>
                      <a:pPr indent="342900" algn="just">
                        <a:lnSpc>
                          <a:spcPts val="1000"/>
                        </a:lnSpc>
                        <a:spcBef>
                          <a:spcPts val="1000"/>
                        </a:spcBef>
                        <a:spcAft>
                          <a:spcPts val="5"/>
                        </a:spcAft>
                      </a:pPr>
                      <a:endParaRPr lang="ru-RU" sz="1200" dirty="0">
                        <a:effectLst/>
                        <a:latin typeface="Times New Roman" panose="02020603050405020304" pitchFamily="18" charset="0"/>
                        <a:ea typeface="Times New Roman" panose="02020603050405020304" pitchFamily="18" charset="0"/>
                      </a:endParaRPr>
                    </a:p>
                  </a:txBody>
                  <a:tcPr marL="50800" marR="50800" marT="38100" marB="38100"/>
                </a:tc>
              </a:tr>
            </a:tbl>
          </a:graphicData>
        </a:graphic>
      </p:graphicFrame>
    </p:spTree>
    <p:extLst>
      <p:ext uri="{BB962C8B-B14F-4D97-AF65-F5344CB8AC3E}">
        <p14:creationId xmlns:p14="http://schemas.microsoft.com/office/powerpoint/2010/main" val="201659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68894703"/>
              </p:ext>
            </p:extLst>
          </p:nvPr>
        </p:nvGraphicFramePr>
        <p:xfrm>
          <a:off x="179512" y="116632"/>
          <a:ext cx="8784976" cy="628396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strike="noStrike" kern="1200" dirty="0" smtClean="0">
                          <a:solidFill>
                            <a:schemeClr val="dk1"/>
                          </a:solidFill>
                          <a:effectLst/>
                          <a:latin typeface="+mn-lt"/>
                          <a:ea typeface="+mn-ea"/>
                          <a:cs typeface="+mn-cs"/>
                        </a:rPr>
                        <a:t>34. </a:t>
                      </a:r>
                      <a:r>
                        <a:rPr lang="ru-RU" sz="1600" kern="1200" dirty="0" smtClean="0">
                          <a:solidFill>
                            <a:schemeClr val="dk1"/>
                          </a:solidFill>
                          <a:effectLst/>
                          <a:latin typeface="+mn-lt"/>
                          <a:ea typeface="+mn-ea"/>
                          <a:cs typeface="+mn-cs"/>
                        </a:rPr>
                        <a:t>В целях содействия проведению ГИА образовательные организации, а также органы местного самоуправления, осуществляющие управление в сфере образования: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под подпись информируют участников ГИА и их родителей (законных представителей) о сроках, местах и порядке проведения ГИА, в том числе об основаниях для удаления из ППЭ, о ведении в ППЭ и аудиториях видеозаписи, о порядке подачи апелляций о нарушении </a:t>
                      </a:r>
                      <a:r>
                        <a:rPr lang="ru-RU" sz="1600" strike="noStrike" kern="1200" dirty="0" smtClean="0">
                          <a:solidFill>
                            <a:schemeClr val="dk1"/>
                          </a:solidFill>
                          <a:effectLst/>
                          <a:latin typeface="+mn-lt"/>
                          <a:ea typeface="+mn-ea"/>
                          <a:cs typeface="+mn-cs"/>
                        </a:rPr>
                        <a:t>настоящего</a:t>
                      </a:r>
                      <a:r>
                        <a:rPr lang="ru-RU" sz="1600" kern="1200" dirty="0" smtClean="0">
                          <a:solidFill>
                            <a:schemeClr val="dk1"/>
                          </a:solidFill>
                          <a:effectLst/>
                          <a:latin typeface="+mn-lt"/>
                          <a:ea typeface="+mn-ea"/>
                          <a:cs typeface="+mn-cs"/>
                        </a:rPr>
                        <a:t> Порядка и о несогласии с выставленными баллами, о времени и месте ознакомления с результатами ГИА, а также о результатах ГИА, полученных участниками ГИА.</a:t>
                      </a:r>
                    </a:p>
                    <a:p>
                      <a:r>
                        <a:rPr lang="ru-RU" sz="1200" strike="noStrike" dirty="0" smtClean="0"/>
                        <a:t>…</a:t>
                      </a:r>
                      <a:endParaRPr lang="ru-RU" sz="12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39. В целях содействия проведению ГИА образовательные организации, а также органы местного самоуправления, осуществляющие управление в сфере образования:</a:t>
                      </a:r>
                    </a:p>
                    <a:p>
                      <a:r>
                        <a:rPr lang="ru-RU" sz="1400" strike="noStrike" dirty="0" smtClean="0">
                          <a:solidFill>
                            <a:schemeClr val="tx1"/>
                          </a:solidFill>
                        </a:rPr>
                        <a:t>…</a:t>
                      </a:r>
                    </a:p>
                    <a:p>
                      <a:r>
                        <a:rPr lang="ru-RU" sz="1600" kern="1200" dirty="0" smtClean="0">
                          <a:solidFill>
                            <a:schemeClr val="dk1"/>
                          </a:solidFill>
                          <a:effectLst/>
                          <a:latin typeface="+mn-lt"/>
                          <a:ea typeface="+mn-ea"/>
                          <a:cs typeface="+mn-cs"/>
                        </a:rPr>
                        <a:t>3) под подпись информируют участников ГИА и их родителей (законных представителей) </a:t>
                      </a:r>
                      <a:r>
                        <a:rPr lang="ru-RU" sz="1600" kern="1200" dirty="0" smtClean="0">
                          <a:solidFill>
                            <a:srgbClr val="FF0000"/>
                          </a:solidFill>
                          <a:effectLst/>
                          <a:latin typeface="+mn-lt"/>
                          <a:ea typeface="+mn-ea"/>
                          <a:cs typeface="+mn-cs"/>
                        </a:rPr>
                        <a:t>о сроках, местах и порядке подачи заявлений</a:t>
                      </a:r>
                      <a:r>
                        <a:rPr lang="ru-RU" sz="1600" kern="1200" dirty="0" smtClean="0">
                          <a:solidFill>
                            <a:schemeClr val="dk1"/>
                          </a:solidFill>
                          <a:effectLst/>
                          <a:latin typeface="+mn-lt"/>
                          <a:ea typeface="+mn-ea"/>
                          <a:cs typeface="+mn-cs"/>
                        </a:rPr>
                        <a:t> об участии в ГИА, о сроках, местах и порядке проведения ГИА, в том числе об основаниях для удаления из ППЭ, </a:t>
                      </a:r>
                      <a:r>
                        <a:rPr lang="ru-RU" sz="1600" kern="1200" dirty="0" smtClean="0">
                          <a:solidFill>
                            <a:srgbClr val="FF0000"/>
                          </a:solidFill>
                          <a:effectLst/>
                          <a:latin typeface="+mn-lt"/>
                          <a:ea typeface="+mn-ea"/>
                          <a:cs typeface="+mn-cs"/>
                        </a:rPr>
                        <a:t>о процедуре досрочного завершения экзамена по объективным причинам, правилах заполнения бланков и дополнительных бланков</a:t>
                      </a:r>
                      <a:r>
                        <a:rPr lang="ru-RU" sz="1600" kern="1200" dirty="0" smtClean="0">
                          <a:solidFill>
                            <a:schemeClr val="dk1"/>
                          </a:solidFill>
                          <a:effectLst/>
                          <a:latin typeface="+mn-lt"/>
                          <a:ea typeface="+mn-ea"/>
                          <a:cs typeface="+mn-cs"/>
                        </a:rPr>
                        <a:t>, о ведении в ППЭ и аудиториях видеозаписи, о порядке подачи и рассмотрения апелляций о нарушении Порядка и о несогласии с выставленными баллами, о времени и месте ознакомления с результатами ГИА, а также о результатах ГИА, полученных участниками ГИА</a:t>
                      </a:r>
                      <a:endParaRPr lang="ru-RU" sz="1200" strike="noStrike" dirty="0" smtClean="0">
                        <a:solidFill>
                          <a:schemeClr val="tx1"/>
                        </a:solidFill>
                      </a:endParaRPr>
                    </a:p>
                  </a:txBody>
                  <a:tcPr/>
                </a:tc>
              </a:tr>
            </a:tbl>
          </a:graphicData>
        </a:graphic>
      </p:graphicFrame>
    </p:spTree>
    <p:extLst>
      <p:ext uri="{BB962C8B-B14F-4D97-AF65-F5344CB8AC3E}">
        <p14:creationId xmlns:p14="http://schemas.microsoft.com/office/powerpoint/2010/main" val="2329654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112116125"/>
              </p:ext>
            </p:extLst>
          </p:nvPr>
        </p:nvGraphicFramePr>
        <p:xfrm>
          <a:off x="179512" y="116632"/>
          <a:ext cx="8784976" cy="216916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strike="noStrike" kern="1200" dirty="0" smtClean="0">
                          <a:solidFill>
                            <a:schemeClr val="dk1"/>
                          </a:solidFill>
                          <a:effectLst/>
                          <a:latin typeface="+mn-lt"/>
                          <a:ea typeface="+mn-ea"/>
                          <a:cs typeface="+mn-cs"/>
                        </a:rPr>
                        <a:t>40. Перерыв между проведением экзаменов </a:t>
                      </a:r>
                      <a:r>
                        <a:rPr lang="ru-RU" sz="1600" strike="sngStrike" kern="1200" dirty="0" smtClean="0">
                          <a:solidFill>
                            <a:srgbClr val="FF0000"/>
                          </a:solidFill>
                          <a:effectLst/>
                          <a:latin typeface="+mn-lt"/>
                          <a:ea typeface="+mn-ea"/>
                          <a:cs typeface="+mn-cs"/>
                        </a:rPr>
                        <a:t>по обязательным учебным предметам</a:t>
                      </a:r>
                      <a:r>
                        <a:rPr lang="ru-RU" sz="1600" strike="noStrike" kern="1200" dirty="0" smtClean="0">
                          <a:solidFill>
                            <a:schemeClr val="dk1"/>
                          </a:solidFill>
                          <a:effectLst/>
                          <a:latin typeface="+mn-lt"/>
                          <a:ea typeface="+mn-ea"/>
                          <a:cs typeface="+mn-cs"/>
                        </a:rPr>
                        <a:t>, сроки проведения которых установлены в соответствии с пунктом 36 настоящего Порядка, составляет не менее двух дней.</a:t>
                      </a:r>
                      <a:endParaRPr lang="ru-RU" sz="11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45. Перерыв между проведением экзаменов, проводимых в досрочный, основной и дополнительный периоды (</a:t>
                      </a:r>
                      <a:r>
                        <a:rPr lang="ru-RU" sz="1600" u="sng" kern="1200" dirty="0" smtClean="0">
                          <a:solidFill>
                            <a:schemeClr val="dk1"/>
                          </a:solidFill>
                          <a:effectLst/>
                          <a:latin typeface="+mn-lt"/>
                          <a:ea typeface="+mn-ea"/>
                          <a:cs typeface="+mn-cs"/>
                        </a:rPr>
                        <a:t>за исключением проведения экзаменов в резервные сроки </a:t>
                      </a:r>
                      <a:r>
                        <a:rPr lang="ru-RU" sz="1600" kern="1200" dirty="0" smtClean="0">
                          <a:solidFill>
                            <a:schemeClr val="dk1"/>
                          </a:solidFill>
                          <a:effectLst/>
                          <a:latin typeface="+mn-lt"/>
                          <a:ea typeface="+mn-ea"/>
                          <a:cs typeface="+mn-cs"/>
                        </a:rPr>
                        <a:t>соответствующего периода проведения ГИА), составляет не менее двух </a:t>
                      </a:r>
                      <a:r>
                        <a:rPr lang="ru-RU" sz="1600" kern="1200" dirty="0" smtClean="0">
                          <a:solidFill>
                            <a:srgbClr val="FF0000"/>
                          </a:solidFill>
                          <a:effectLst/>
                          <a:latin typeface="+mn-lt"/>
                          <a:ea typeface="+mn-ea"/>
                          <a:cs typeface="+mn-cs"/>
                        </a:rPr>
                        <a:t>календарных</a:t>
                      </a:r>
                      <a:r>
                        <a:rPr lang="ru-RU" sz="1600" kern="1200" dirty="0" smtClean="0">
                          <a:solidFill>
                            <a:schemeClr val="dk1"/>
                          </a:solidFill>
                          <a:effectLst/>
                          <a:latin typeface="+mn-lt"/>
                          <a:ea typeface="+mn-ea"/>
                          <a:cs typeface="+mn-cs"/>
                        </a:rPr>
                        <a:t> дней.</a:t>
                      </a:r>
                      <a:endParaRPr lang="ru-RU" sz="1100" strike="noStrike" dirty="0" smtClean="0">
                        <a:solidFill>
                          <a:schemeClr val="tx1"/>
                        </a:solidFill>
                      </a:endParaRPr>
                    </a:p>
                  </a:txBody>
                  <a:tcPr/>
                </a:tc>
              </a:tr>
            </a:tbl>
          </a:graphicData>
        </a:graphic>
      </p:graphicFrame>
    </p:spTree>
    <p:extLst>
      <p:ext uri="{BB962C8B-B14F-4D97-AF65-F5344CB8AC3E}">
        <p14:creationId xmlns:p14="http://schemas.microsoft.com/office/powerpoint/2010/main" val="614133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502981654"/>
              </p:ext>
            </p:extLst>
          </p:nvPr>
        </p:nvGraphicFramePr>
        <p:xfrm>
          <a:off x="179512" y="116632"/>
          <a:ext cx="8784976" cy="572008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strike="noStrike" kern="1200" dirty="0" smtClean="0">
                          <a:solidFill>
                            <a:schemeClr val="dk1"/>
                          </a:solidFill>
                          <a:effectLst/>
                          <a:latin typeface="+mn-lt"/>
                          <a:ea typeface="+mn-ea"/>
                          <a:cs typeface="+mn-cs"/>
                        </a:rPr>
                        <a:t>42. По решению председателя ГЭК повторно допускаются к сдаче ГИА в текущем учебном году по соответствующему учебному предмету (соответствующим учебным предметам) в резервные сроки: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strike="noStrike"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strike="noStrike" kern="1200" dirty="0" smtClean="0">
                          <a:solidFill>
                            <a:schemeClr val="dk1"/>
                          </a:solidFill>
                          <a:effectLst/>
                          <a:latin typeface="+mn-lt"/>
                          <a:ea typeface="+mn-ea"/>
                          <a:cs typeface="+mn-cs"/>
                        </a:rPr>
                        <a:t>- участники ГИА, получившие на ГИА неудовлетворительные результаты не более чем по двум учебным предметам (кроме участников ГИА, проходящих ГИА только по обязательным учебным предметам);</a:t>
                      </a:r>
                    </a:p>
                    <a:p>
                      <a:endParaRPr lang="ru-RU" sz="1200" strike="noStrike" kern="1200" dirty="0" smtClean="0">
                        <a:solidFill>
                          <a:schemeClr val="dk1"/>
                        </a:solidFill>
                        <a:effectLst/>
                        <a:latin typeface="+mn-lt"/>
                        <a:ea typeface="+mn-ea"/>
                        <a:cs typeface="+mn-cs"/>
                      </a:endParaRPr>
                    </a:p>
                    <a:p>
                      <a:endParaRPr lang="ru-RU" sz="1200" strike="noStrike" kern="1200" dirty="0" smtClean="0">
                        <a:solidFill>
                          <a:schemeClr val="dk1"/>
                        </a:solidFill>
                        <a:effectLst/>
                        <a:latin typeface="+mn-lt"/>
                        <a:ea typeface="+mn-ea"/>
                        <a:cs typeface="+mn-cs"/>
                      </a:endParaRPr>
                    </a:p>
                    <a:p>
                      <a:endParaRPr lang="ru-RU" sz="1200" strike="noStrike" kern="1200" dirty="0" smtClean="0">
                        <a:solidFill>
                          <a:schemeClr val="dk1"/>
                        </a:solidFill>
                        <a:effectLst/>
                        <a:latin typeface="+mn-lt"/>
                        <a:ea typeface="+mn-ea"/>
                        <a:cs typeface="+mn-cs"/>
                      </a:endParaRPr>
                    </a:p>
                    <a:p>
                      <a:endParaRPr lang="ru-RU" sz="1200" strike="noStrike" kern="1200" dirty="0" smtClean="0">
                        <a:solidFill>
                          <a:schemeClr val="dk1"/>
                        </a:solidFill>
                        <a:effectLst/>
                        <a:latin typeface="+mn-lt"/>
                        <a:ea typeface="+mn-ea"/>
                        <a:cs typeface="+mn-cs"/>
                      </a:endParaRPr>
                    </a:p>
                    <a:p>
                      <a:r>
                        <a:rPr lang="ru-RU" sz="1200" strike="noStrike" kern="1200" dirty="0" smtClean="0">
                          <a:solidFill>
                            <a:schemeClr val="dk1"/>
                          </a:solidFill>
                          <a:effectLst/>
                          <a:latin typeface="+mn-lt"/>
                          <a:ea typeface="+mn-ea"/>
                          <a:cs typeface="+mn-cs"/>
                        </a:rPr>
                        <a:t>- участники ГИА, не явившиеся на экзамены по уважительным причинам (болезнь или иные обстоятельства), подтвержденным документально;</a:t>
                      </a:r>
                    </a:p>
                    <a:p>
                      <a:r>
                        <a:rPr lang="ru-RU" sz="1200" strike="noStrike" kern="1200" dirty="0" smtClean="0">
                          <a:solidFill>
                            <a:schemeClr val="dk1"/>
                          </a:solidFill>
                          <a:effectLst/>
                          <a:latin typeface="+mn-lt"/>
                          <a:ea typeface="+mn-ea"/>
                          <a:cs typeface="+mn-cs"/>
                        </a:rPr>
                        <a:t>- участники ГИА, не завершившие выполнение экзаменационной работы по уважительным причинам (болезнь или иные обстоятельства), подтвержденным документально;</a:t>
                      </a:r>
                    </a:p>
                    <a:p>
                      <a:r>
                        <a:rPr lang="ru-RU" sz="1200" strike="noStrike" kern="1200" dirty="0" smtClean="0">
                          <a:solidFill>
                            <a:schemeClr val="dk1"/>
                          </a:solidFill>
                          <a:effectLst/>
                          <a:latin typeface="+mn-lt"/>
                          <a:ea typeface="+mn-ea"/>
                          <a:cs typeface="+mn-cs"/>
                        </a:rPr>
                        <a:t>- участники ГИА, апелляции которых о нарушении порядка проведения ГИА </a:t>
                      </a:r>
                      <a:r>
                        <a:rPr lang="ru-RU" sz="1200" strike="sngStrike" kern="1200" dirty="0" smtClean="0">
                          <a:solidFill>
                            <a:schemeClr val="dk1"/>
                          </a:solidFill>
                          <a:effectLst/>
                          <a:latin typeface="+mn-lt"/>
                          <a:ea typeface="+mn-ea"/>
                          <a:cs typeface="+mn-cs"/>
                        </a:rPr>
                        <a:t>конфликтной</a:t>
                      </a:r>
                      <a:r>
                        <a:rPr lang="ru-RU" sz="1200" strike="noStrike" kern="1200" dirty="0" smtClean="0">
                          <a:solidFill>
                            <a:schemeClr val="dk1"/>
                          </a:solidFill>
                          <a:effectLst/>
                          <a:latin typeface="+mn-lt"/>
                          <a:ea typeface="+mn-ea"/>
                          <a:cs typeface="+mn-cs"/>
                        </a:rPr>
                        <a:t> комиссией были удовлетворены;</a:t>
                      </a:r>
                    </a:p>
                    <a:p>
                      <a:r>
                        <a:rPr lang="ru-RU" sz="1200" strike="noStrike" kern="1200" dirty="0" smtClean="0">
                          <a:solidFill>
                            <a:schemeClr val="dk1"/>
                          </a:solidFill>
                          <a:effectLst/>
                          <a:latin typeface="+mn-lt"/>
                          <a:ea typeface="+mn-ea"/>
                          <a:cs typeface="+mn-cs"/>
                        </a:rPr>
                        <a:t>участники ГИА, чьи результаты были аннулированы по решению председателя ГЭК в случае выявления фактов нарушений настоящего Порядка, совершенных лицами, указанными в пунктах 49 и 50 настоящего Порядка, или иными (в том числе неустановленными) лицами.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9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dk1"/>
                          </a:solidFill>
                          <a:effectLst/>
                          <a:latin typeface="+mn-lt"/>
                          <a:ea typeface="+mn-ea"/>
                          <a:cs typeface="+mn-cs"/>
                        </a:rPr>
                        <a:t>47. По решению председателя ГЭК повторно допускаются к сдаче ГИА в текущем учебном году по соответствующему учебному предмету (соответствующим учебным предметам) в резервные сроки </a:t>
                      </a:r>
                      <a:r>
                        <a:rPr lang="ru-RU" sz="1200" kern="1200" dirty="0" smtClean="0">
                          <a:solidFill>
                            <a:srgbClr val="FF0000"/>
                          </a:solidFill>
                          <a:effectLst/>
                          <a:latin typeface="+mn-lt"/>
                          <a:ea typeface="+mn-ea"/>
                          <a:cs typeface="+mn-cs"/>
                        </a:rPr>
                        <a:t>соответствующего периода проведения ГИА</a:t>
                      </a:r>
                      <a:r>
                        <a:rPr lang="ru-RU" sz="1200" kern="1200" dirty="0" smtClean="0">
                          <a:solidFill>
                            <a:schemeClr val="dk1"/>
                          </a:solidFill>
                          <a:effectLst/>
                          <a:latin typeface="+mn-lt"/>
                          <a:ea typeface="+mn-ea"/>
                          <a:cs typeface="+mn-cs"/>
                        </a:rPr>
                        <a:t>:</a:t>
                      </a:r>
                    </a:p>
                    <a:p>
                      <a:r>
                        <a:rPr lang="ru-RU" sz="1200" kern="1200" dirty="0" smtClean="0">
                          <a:solidFill>
                            <a:schemeClr val="dk1"/>
                          </a:solidFill>
                          <a:effectLst/>
                          <a:latin typeface="+mn-lt"/>
                          <a:ea typeface="+mn-ea"/>
                          <a:cs typeface="+mn-cs"/>
                        </a:rPr>
                        <a:t>1) участники ГИА, получившие на ГИА неудовлетворительные результаты не более чем по двум учебным предметам (кроме участников ГИА, проходящих ГИА только по обязательным учебным предметам);</a:t>
                      </a:r>
                    </a:p>
                    <a:p>
                      <a:r>
                        <a:rPr lang="ru-RU" sz="1200" kern="1200" dirty="0" smtClean="0">
                          <a:solidFill>
                            <a:srgbClr val="FF0000"/>
                          </a:solidFill>
                          <a:effectLst/>
                          <a:latin typeface="+mn-lt"/>
                          <a:ea typeface="+mn-ea"/>
                          <a:cs typeface="+mn-cs"/>
                        </a:rPr>
                        <a:t>2) участники ГИА, проходящие ГИА только по обязательным учебным предметам и получившие на ГИА неудовлетворительный результат по одному из обязательных учебных предметов;</a:t>
                      </a:r>
                    </a:p>
                    <a:p>
                      <a:r>
                        <a:rPr lang="ru-RU" sz="1200" kern="1200" dirty="0" smtClean="0">
                          <a:solidFill>
                            <a:schemeClr val="dk1"/>
                          </a:solidFill>
                          <a:effectLst/>
                          <a:latin typeface="+mn-lt"/>
                          <a:ea typeface="+mn-ea"/>
                          <a:cs typeface="+mn-cs"/>
                        </a:rPr>
                        <a:t>3) участники ГИА, не явившиеся на экзамен по уважительным причинам (болезнь или иные обстоятельства), подтвержденным документально;</a:t>
                      </a:r>
                    </a:p>
                    <a:p>
                      <a:r>
                        <a:rPr lang="ru-RU" sz="1200" kern="1200" dirty="0" smtClean="0">
                          <a:solidFill>
                            <a:schemeClr val="dk1"/>
                          </a:solidFill>
                          <a:effectLst/>
                          <a:latin typeface="+mn-lt"/>
                          <a:ea typeface="+mn-ea"/>
                          <a:cs typeface="+mn-cs"/>
                        </a:rPr>
                        <a:t>4) участники ГИА, не завершившие выполнение экзаменационной работы по уважительным причинам (болезнь или иные обстоятельства), подтвержденным документально;</a:t>
                      </a:r>
                    </a:p>
                    <a:p>
                      <a:r>
                        <a:rPr lang="ru-RU" sz="1200" kern="1200" dirty="0" smtClean="0">
                          <a:solidFill>
                            <a:schemeClr val="dk1"/>
                          </a:solidFill>
                          <a:effectLst/>
                          <a:latin typeface="+mn-lt"/>
                          <a:ea typeface="+mn-ea"/>
                          <a:cs typeface="+mn-cs"/>
                        </a:rPr>
                        <a:t>5) участники ГИА, апелляции которых о нарушении Порядка апелляционной комиссией были удовлетворены;</a:t>
                      </a:r>
                    </a:p>
                    <a:p>
                      <a:endParaRPr lang="ru-RU" sz="1200" kern="1200" dirty="0" smtClean="0">
                        <a:solidFill>
                          <a:schemeClr val="dk1"/>
                        </a:solidFill>
                        <a:effectLst/>
                        <a:latin typeface="+mn-lt"/>
                        <a:ea typeface="+mn-ea"/>
                        <a:cs typeface="+mn-cs"/>
                      </a:endParaRPr>
                    </a:p>
                    <a:p>
                      <a:r>
                        <a:rPr lang="ru-RU" sz="1200" kern="1200" dirty="0" smtClean="0">
                          <a:solidFill>
                            <a:schemeClr val="dk1"/>
                          </a:solidFill>
                          <a:effectLst/>
                          <a:latin typeface="+mn-lt"/>
                          <a:ea typeface="+mn-ea"/>
                          <a:cs typeface="+mn-cs"/>
                        </a:rPr>
                        <a:t>6) участники ГИА, чьи результаты были аннулированы по решению председателя ГЭК в случае выявления фактов нарушений Порядка, совершенных лицами, указанными в пунктах 56 и 57 Порядка, или иными (в том числе неустановленными) лицами.</a:t>
                      </a:r>
                    </a:p>
                  </a:txBody>
                  <a:tcPr/>
                </a:tc>
              </a:tr>
            </a:tbl>
          </a:graphicData>
        </a:graphic>
      </p:graphicFrame>
    </p:spTree>
    <p:extLst>
      <p:ext uri="{BB962C8B-B14F-4D97-AF65-F5344CB8AC3E}">
        <p14:creationId xmlns:p14="http://schemas.microsoft.com/office/powerpoint/2010/main" val="3561256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449175844"/>
              </p:ext>
            </p:extLst>
          </p:nvPr>
        </p:nvGraphicFramePr>
        <p:xfrm>
          <a:off x="179512" y="116632"/>
          <a:ext cx="8784976" cy="622300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strike="noStrike" dirty="0" smtClean="0"/>
                        <a:t>44. Для участников ГИА с ограниченными возможностями здоровья, для обучающихся на дому и обучающихся в медицинских организациях (при предъявлении копии рекомендаций ПМПК), для участников ГИА - детей-инвалидов и инвалидов (при предъявлении справки, подтверждающей инвалидность, и копии рекомендаций ПМПК) ОИВ, учредители и загранучреждения обеспечивают создание следующих специальных условий, учитывающих состояние здоровья, особенности психофизического развития: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strike="noStrike" dirty="0" smtClean="0"/>
                        <a:t>- присутствие ассистентов, оказывающих указанным лицам необходимую техническую помощь с учетом состояния их здоровья, особенностей психофизического развития и индивидуальных возможностей, помогающих им занять рабочее место, передвигаться, прочитать задание, перенести ответы в экзаменационные листы (бланки) для записи ответов;</a:t>
                      </a:r>
                      <a:endParaRPr lang="ru-RU" sz="14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51. Для участников ГИА с ограниченными возможностями здоровья, для лиц, обучающихся по состоянию здоровья на дому, в медицинских организациях (при предъявлении оригинала или надлежащим образом заверенной копии рекомендаций ПМПК), для участников ГИА - детей-инвалидов и инвалидов (при предъявлении оригинала или надлежащим образом заверенной копии справки, подтверждающей инвалидность, и оригинала или надлежащим образом заверенной копии рекомендаций ПМПК) ОИВ, учредители и загранучреждения обеспечивают создание следующих специальных условий, учитывающих состояние здоровья, особенности психофизического развития, </a:t>
                      </a:r>
                      <a:r>
                        <a:rPr lang="ru-RU" sz="1400" kern="1200" dirty="0" smtClean="0">
                          <a:solidFill>
                            <a:srgbClr val="FF0000"/>
                          </a:solidFill>
                          <a:effectLst/>
                          <a:latin typeface="+mn-lt"/>
                          <a:ea typeface="+mn-ea"/>
                          <a:cs typeface="+mn-cs"/>
                        </a:rPr>
                        <a:t>в соответствии с рекомендациями ПМПК</a:t>
                      </a:r>
                      <a:r>
                        <a:rPr lang="ru-RU" sz="14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1) присутствие ассистентов, оказывающих указанным лицам необходимую техническую помощь с учетом состояния их здоровья, особенностей психофизического развития и индивидуальных возможностей, помогающих им передвигаться и </a:t>
                      </a:r>
                      <a:r>
                        <a:rPr lang="ru-RU" sz="1400" kern="1200" dirty="0" smtClean="0">
                          <a:solidFill>
                            <a:srgbClr val="FF0000"/>
                          </a:solidFill>
                          <a:effectLst/>
                          <a:latin typeface="+mn-lt"/>
                          <a:ea typeface="+mn-ea"/>
                          <a:cs typeface="+mn-cs"/>
                        </a:rPr>
                        <a:t>ориентироваться в ППЭ</a:t>
                      </a:r>
                      <a:r>
                        <a:rPr lang="ru-RU" sz="1400" kern="1200" dirty="0" smtClean="0">
                          <a:solidFill>
                            <a:schemeClr val="dk1"/>
                          </a:solidFill>
                          <a:effectLst/>
                          <a:latin typeface="+mn-lt"/>
                          <a:ea typeface="+mn-ea"/>
                          <a:cs typeface="+mn-cs"/>
                        </a:rPr>
                        <a:t>, занять рабочее место, прочитать задания</a:t>
                      </a:r>
                      <a:r>
                        <a:rPr lang="ru-RU" sz="1400" kern="1200" dirty="0" smtClean="0">
                          <a:solidFill>
                            <a:srgbClr val="FF0000"/>
                          </a:solidFill>
                          <a:effectLst/>
                          <a:latin typeface="+mn-lt"/>
                          <a:ea typeface="+mn-ea"/>
                          <a:cs typeface="+mn-cs"/>
                        </a:rPr>
                        <a:t>, заполнить регистрационные поля бланков, в том числе дополнительных бланков</a:t>
                      </a:r>
                      <a:r>
                        <a:rPr lang="ru-RU" sz="1400" kern="1200" dirty="0" smtClean="0">
                          <a:solidFill>
                            <a:schemeClr val="dk1"/>
                          </a:solidFill>
                          <a:effectLst/>
                          <a:latin typeface="+mn-lt"/>
                          <a:ea typeface="+mn-ea"/>
                          <a:cs typeface="+mn-cs"/>
                        </a:rPr>
                        <a:t>, перенести ответы на задания КИМ в бланки, в том числе дополнительные бланки;</a:t>
                      </a:r>
                    </a:p>
                  </a:txBody>
                  <a:tcPr/>
                </a:tc>
              </a:tr>
            </a:tbl>
          </a:graphicData>
        </a:graphic>
      </p:graphicFrame>
    </p:spTree>
    <p:extLst>
      <p:ext uri="{BB962C8B-B14F-4D97-AF65-F5344CB8AC3E}">
        <p14:creationId xmlns:p14="http://schemas.microsoft.com/office/powerpoint/2010/main" val="706731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659165214"/>
              </p:ext>
            </p:extLst>
          </p:nvPr>
        </p:nvGraphicFramePr>
        <p:xfrm>
          <a:off x="179512" y="116632"/>
          <a:ext cx="8784976" cy="323596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400" strike="noStrike" kern="1200" dirty="0" smtClean="0">
                          <a:solidFill>
                            <a:schemeClr val="dk1"/>
                          </a:solidFill>
                          <a:effectLst/>
                          <a:latin typeface="+mn-lt"/>
                          <a:ea typeface="+mn-ea"/>
                          <a:cs typeface="+mn-cs"/>
                        </a:rPr>
                        <a:t>48. Количество, общая площадь и состояние помещений, предоставляемых для проведения ГИА (далее - аудитории), обеспечивают проведение ГИА в условиях, соответствующих требованиям санитарно-эпидемиологических правил и нормативов </a:t>
                      </a:r>
                      <a:r>
                        <a:rPr lang="ru-RU" sz="1400" strike="sngStrike" kern="1200" dirty="0" smtClean="0">
                          <a:solidFill>
                            <a:srgbClr val="FF0000"/>
                          </a:solidFill>
                          <a:effectLst/>
                          <a:latin typeface="+mn-lt"/>
                          <a:ea typeface="+mn-ea"/>
                          <a:cs typeface="+mn-cs"/>
                        </a:rPr>
                        <a:t>(СанПиН 2.4.2.2821-10 «Санитарно-эпидемиологические требования к условиям и организации обучения в общеобразовательных учреждениях»).</a:t>
                      </a:r>
                      <a:endParaRPr lang="ru-RU" sz="1400" strike="sngStrike"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54. Количество, общая площадь и состояние помещений, предоставляемых для проведения ГИА, обеспечивают проведение ГИА в условиях, соответствующих требованиям санитарного законодательства Российской Федерации </a:t>
                      </a:r>
                      <a:r>
                        <a:rPr lang="ru-RU" sz="1400" kern="1200" dirty="0" smtClean="0">
                          <a:solidFill>
                            <a:srgbClr val="FF0000"/>
                          </a:solidFill>
                          <a:effectLst/>
                          <a:latin typeface="+mn-lt"/>
                          <a:ea typeface="+mn-ea"/>
                          <a:cs typeface="+mn-cs"/>
                        </a:rPr>
                        <a:t>(Санитарные правила СП 2.4.3648-20 "Санитарно-эпидемиологические требования к организациям воспитания и обучения, отдыха и оздоровления детей и молодежи", утвержденные постановлением Главного государственного санитарного врача Российской Федерации от 28 сентября 2020 г. N 28, которые действуют до 1 января 2027 г.).</a:t>
                      </a:r>
                    </a:p>
                  </a:txBody>
                  <a:tcPr/>
                </a:tc>
              </a:tr>
            </a:tbl>
          </a:graphicData>
        </a:graphic>
      </p:graphicFrame>
    </p:spTree>
    <p:extLst>
      <p:ext uri="{BB962C8B-B14F-4D97-AF65-F5344CB8AC3E}">
        <p14:creationId xmlns:p14="http://schemas.microsoft.com/office/powerpoint/2010/main" val="384667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088235572"/>
              </p:ext>
            </p:extLst>
          </p:nvPr>
        </p:nvGraphicFramePr>
        <p:xfrm>
          <a:off x="179512" y="116632"/>
          <a:ext cx="8784976" cy="576580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200" strike="noStrike" dirty="0" smtClean="0">
                          <a:solidFill>
                            <a:schemeClr val="tx1"/>
                          </a:solidFill>
                        </a:rPr>
                        <a:t>49. В день проведения экзамена в ППЭ присутствуют:</a:t>
                      </a:r>
                    </a:p>
                    <a:p>
                      <a:r>
                        <a:rPr lang="ru-RU" sz="1200" strike="noStrike" dirty="0" smtClean="0">
                          <a:solidFill>
                            <a:schemeClr val="tx1"/>
                          </a:solidFill>
                        </a:rPr>
                        <a:t>а) руководитель образовательной организации, в помещениях которой организован ППЭ, или уполномоченное им лицо;</a:t>
                      </a:r>
                    </a:p>
                    <a:p>
                      <a:r>
                        <a:rPr lang="ru-RU" sz="1200" strike="noStrike" dirty="0" smtClean="0">
                          <a:solidFill>
                            <a:schemeClr val="tx1"/>
                          </a:solidFill>
                        </a:rPr>
                        <a:t>б) руководитель и организаторы ППЭ;</a:t>
                      </a:r>
                    </a:p>
                    <a:p>
                      <a:r>
                        <a:rPr lang="ru-RU" sz="1200" strike="noStrike" dirty="0" smtClean="0">
                          <a:solidFill>
                            <a:schemeClr val="tx1"/>
                          </a:solidFill>
                        </a:rPr>
                        <a:t>в) член ГЭК;</a:t>
                      </a:r>
                    </a:p>
                    <a:p>
                      <a:r>
                        <a:rPr lang="ru-RU" sz="1200" strike="noStrike" dirty="0" smtClean="0">
                          <a:solidFill>
                            <a:schemeClr val="tx1"/>
                          </a:solidFill>
                        </a:rPr>
                        <a:t>г) технический специалист по работе с программным обеспечением, оказывающий информационно-техническую помощь руководителю и организаторам ППЭ, члену ГЭК;</a:t>
                      </a:r>
                    </a:p>
                    <a:p>
                      <a:r>
                        <a:rPr lang="ru-RU" sz="1200" strike="noStrike" dirty="0" smtClean="0">
                          <a:solidFill>
                            <a:schemeClr val="tx1"/>
                          </a:solidFill>
                        </a:rPr>
                        <a:t>д) сотрудники, осуществляющие охрану правопорядка, и (или) сотрудники органов внутренних дел (полиции);</a:t>
                      </a:r>
                    </a:p>
                    <a:p>
                      <a:r>
                        <a:rPr lang="ru-RU" sz="1200" strike="noStrike" dirty="0" smtClean="0">
                          <a:solidFill>
                            <a:schemeClr val="tx1"/>
                          </a:solidFill>
                        </a:rPr>
                        <a:t>е) медицинские работники;</a:t>
                      </a:r>
                    </a:p>
                    <a:p>
                      <a:r>
                        <a:rPr lang="ru-RU" sz="1200" strike="noStrike" dirty="0" smtClean="0">
                          <a:solidFill>
                            <a:schemeClr val="tx1"/>
                          </a:solidFill>
                        </a:rPr>
                        <a:t>ж) специалист по проведению инструктажа и обеспечению лабораторных работ (при необходимости);</a:t>
                      </a:r>
                    </a:p>
                    <a:p>
                      <a:r>
                        <a:rPr lang="ru-RU" sz="1200" strike="noStrike" dirty="0" smtClean="0">
                          <a:solidFill>
                            <a:schemeClr val="tx1"/>
                          </a:solidFill>
                        </a:rPr>
                        <a:t>з) экзаменаторы-собеседники (при проведении ГВЭ в устной форме);</a:t>
                      </a:r>
                    </a:p>
                    <a:p>
                      <a:r>
                        <a:rPr lang="ru-RU" sz="1200" strike="noStrike" dirty="0" smtClean="0">
                          <a:solidFill>
                            <a:schemeClr val="tx1"/>
                          </a:solidFill>
                        </a:rPr>
                        <a:t>и) эксперты, оценивающие выполнение лабораторных работ по химии, в случае, если спецификацией КИМ предусмотрено выполнение обучающимися лабораторной работы;</a:t>
                      </a:r>
                    </a:p>
                    <a:p>
                      <a:r>
                        <a:rPr lang="ru-RU" sz="1200" strike="noStrike" dirty="0" smtClean="0">
                          <a:solidFill>
                            <a:schemeClr val="tx1"/>
                          </a:solidFill>
                        </a:rPr>
                        <a:t>к) ассистенты (при необходимости).</a:t>
                      </a:r>
                    </a:p>
                    <a:p>
                      <a:endParaRPr lang="ru-RU" sz="12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56. В день проведения экзамена в ППЭ присутствуют:</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1) руководитель организации, в помещениях которой организован ППЭ, </a:t>
                      </a:r>
                      <a:r>
                        <a:rPr lang="ru-RU" sz="1200" kern="1200" dirty="0" smtClean="0">
                          <a:solidFill>
                            <a:srgbClr val="FF0000"/>
                          </a:solidFill>
                          <a:effectLst/>
                          <a:latin typeface="+mn-lt"/>
                          <a:ea typeface="+mn-ea"/>
                          <a:cs typeface="+mn-cs"/>
                        </a:rPr>
                        <a:t>осуществляющий организационно-хозяйственную деятельность</a:t>
                      </a:r>
                      <a:r>
                        <a:rPr lang="ru-RU" sz="1200" kern="1200" dirty="0" smtClean="0">
                          <a:solidFill>
                            <a:schemeClr val="tx1"/>
                          </a:solidFill>
                          <a:effectLst/>
                          <a:latin typeface="+mn-lt"/>
                          <a:ea typeface="+mn-ea"/>
                          <a:cs typeface="+mn-cs"/>
                        </a:rPr>
                        <a:t>, или уполномоченное им лицо;</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2) руководитель ППЭ и организаторы, </a:t>
                      </a:r>
                      <a:r>
                        <a:rPr lang="ru-RU" sz="1200" kern="1200" dirty="0" smtClean="0">
                          <a:solidFill>
                            <a:srgbClr val="FF0000"/>
                          </a:solidFill>
                          <a:effectLst/>
                          <a:latin typeface="+mn-lt"/>
                          <a:ea typeface="+mn-ea"/>
                          <a:cs typeface="+mn-cs"/>
                        </a:rPr>
                        <a:t>осуществляющие организацию и проведение ГИА в ППЭ</a:t>
                      </a:r>
                      <a:r>
                        <a:rPr lang="ru-RU" sz="1200" kern="1200" dirty="0" smtClean="0">
                          <a:solidFill>
                            <a:schemeClr val="tx1"/>
                          </a:solidFill>
                          <a:effectLst/>
                          <a:latin typeface="+mn-lt"/>
                          <a:ea typeface="+mn-ea"/>
                          <a:cs typeface="+mn-cs"/>
                        </a:rPr>
                        <a:t> в соответствии с требованиями Порядка;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3) </a:t>
                      </a:r>
                      <a:r>
                        <a:rPr lang="ru-RU" sz="1200" kern="1200" dirty="0" smtClean="0">
                          <a:solidFill>
                            <a:srgbClr val="FF0000"/>
                          </a:solidFill>
                          <a:effectLst/>
                          <a:latin typeface="+mn-lt"/>
                          <a:ea typeface="+mn-ea"/>
                          <a:cs typeface="+mn-cs"/>
                        </a:rPr>
                        <a:t>не менее одного</a:t>
                      </a:r>
                      <a:r>
                        <a:rPr lang="ru-RU" sz="1200" kern="1200" dirty="0" smtClean="0">
                          <a:solidFill>
                            <a:schemeClr val="tx1"/>
                          </a:solidFill>
                          <a:effectLst/>
                          <a:latin typeface="+mn-lt"/>
                          <a:ea typeface="+mn-ea"/>
                          <a:cs typeface="+mn-cs"/>
                        </a:rPr>
                        <a:t> члена ГЭК;</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4) </a:t>
                      </a:r>
                      <a:r>
                        <a:rPr lang="ru-RU" sz="1200" kern="1200" dirty="0" smtClean="0">
                          <a:solidFill>
                            <a:srgbClr val="FF0000"/>
                          </a:solidFill>
                          <a:effectLst/>
                          <a:latin typeface="+mn-lt"/>
                          <a:ea typeface="+mn-ea"/>
                          <a:cs typeface="+mn-cs"/>
                        </a:rPr>
                        <a:t>не менее одного</a:t>
                      </a:r>
                      <a:r>
                        <a:rPr lang="ru-RU" sz="1200" kern="1200" dirty="0" smtClean="0">
                          <a:solidFill>
                            <a:schemeClr val="tx1"/>
                          </a:solidFill>
                          <a:effectLst/>
                          <a:latin typeface="+mn-lt"/>
                          <a:ea typeface="+mn-ea"/>
                          <a:cs typeface="+mn-cs"/>
                        </a:rPr>
                        <a:t> технического специалиста по работе с программным обеспечением, оказывающего информационно-техническую помощь руководителю ППЭ, организаторам, членам ГЭК, </a:t>
                      </a:r>
                      <a:r>
                        <a:rPr lang="ru-RU" sz="1200" kern="1200" dirty="0" smtClean="0">
                          <a:solidFill>
                            <a:srgbClr val="FF0000"/>
                          </a:solidFill>
                          <a:effectLst/>
                          <a:latin typeface="+mn-lt"/>
                          <a:ea typeface="+mn-ea"/>
                          <a:cs typeface="+mn-cs"/>
                        </a:rPr>
                        <a:t>экзаменаторам-собеседникам</a:t>
                      </a:r>
                      <a:r>
                        <a:rPr lang="ru-RU" sz="1200" kern="1200" dirty="0" smtClean="0">
                          <a:solidFill>
                            <a:schemeClr val="tx1"/>
                          </a:solidFill>
                          <a:effectLst/>
                          <a:latin typeface="+mn-lt"/>
                          <a:ea typeface="+mn-ea"/>
                          <a:cs typeface="+mn-cs"/>
                        </a:rPr>
                        <a:t> в соответствии с требованиями Порядка;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5) сотрудники, осуществляющие охрану правопорядка, и (или) сотрудники органов внутренних дел (полиции);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6) медицинские работники;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7) специалисты по проведению инструктажа и обеспечению лабораторных работ (при необходимости);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8) экзаменаторы-собеседники (при проведении ГВЭ в устной форме);</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9) эксперты, оценивающие выполнение лабораторных работ (в случае, если спецификацией КИМ предусмотрено выполнение участниками ГИА лабораторной работы);</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10) ассистенты, </a:t>
                      </a:r>
                      <a:r>
                        <a:rPr lang="ru-RU" sz="1200" kern="1200" dirty="0" smtClean="0">
                          <a:solidFill>
                            <a:srgbClr val="FF0000"/>
                          </a:solidFill>
                          <a:effectLst/>
                          <a:latin typeface="+mn-lt"/>
                          <a:ea typeface="+mn-ea"/>
                          <a:cs typeface="+mn-cs"/>
                        </a:rPr>
                        <a:t>оказывающие</a:t>
                      </a:r>
                      <a:r>
                        <a:rPr lang="ru-RU" sz="1200" kern="1200" dirty="0" smtClean="0">
                          <a:solidFill>
                            <a:schemeClr val="tx1"/>
                          </a:solidFill>
                          <a:effectLst/>
                          <a:latin typeface="+mn-lt"/>
                          <a:ea typeface="+mn-ea"/>
                          <a:cs typeface="+mn-cs"/>
                        </a:rPr>
                        <a:t> лицам, указанным в пункте 51 Порядка, необходимую техническую помощь с учетом состояния их здоровья, особенностей психофизического развития и индивидуальных возможностей в соответствии с подпунктом 1 пункта 51 Порядка (при необходимости).</a:t>
                      </a:r>
                    </a:p>
                  </a:txBody>
                  <a:tcPr/>
                </a:tc>
              </a:tr>
            </a:tbl>
          </a:graphicData>
        </a:graphic>
      </p:graphicFrame>
    </p:spTree>
    <p:extLst>
      <p:ext uri="{BB962C8B-B14F-4D97-AF65-F5344CB8AC3E}">
        <p14:creationId xmlns:p14="http://schemas.microsoft.com/office/powerpoint/2010/main" val="325810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869995114"/>
              </p:ext>
            </p:extLst>
          </p:nvPr>
        </p:nvGraphicFramePr>
        <p:xfrm>
          <a:off x="107504" y="116632"/>
          <a:ext cx="8928992" cy="658876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2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300" kern="1200" dirty="0" smtClean="0">
                          <a:solidFill>
                            <a:schemeClr val="tx1"/>
                          </a:solidFill>
                          <a:effectLst/>
                          <a:latin typeface="+mn-lt"/>
                          <a:ea typeface="+mn-ea"/>
                          <a:cs typeface="+mn-cs"/>
                        </a:rPr>
                        <a:t>56. В день проведения экзамена в ППЭ, организованном </a:t>
                      </a:r>
                      <a:r>
                        <a:rPr lang="ru-RU" sz="1300" kern="1200" dirty="0" smtClean="0">
                          <a:solidFill>
                            <a:srgbClr val="FF0000"/>
                          </a:solidFill>
                          <a:effectLst/>
                          <a:latin typeface="+mn-lt"/>
                          <a:ea typeface="+mn-ea"/>
                          <a:cs typeface="+mn-cs"/>
                        </a:rPr>
                        <a:t>на дому, в медицинской организации</a:t>
                      </a:r>
                      <a:r>
                        <a:rPr lang="ru-RU" sz="1300" kern="1200" dirty="0" smtClean="0">
                          <a:solidFill>
                            <a:schemeClr val="tx1"/>
                          </a:solidFill>
                          <a:effectLst/>
                          <a:latin typeface="+mn-lt"/>
                          <a:ea typeface="+mn-ea"/>
                          <a:cs typeface="+mn-cs"/>
                        </a:rPr>
                        <a:t>, присутствуют руководитель ППЭ, организатор, член ГЭК, ассистент (при необходимости), которые по решению ГЭК </a:t>
                      </a:r>
                      <a:r>
                        <a:rPr lang="ru-RU" sz="1300" kern="1200" dirty="0" smtClean="0">
                          <a:solidFill>
                            <a:srgbClr val="FF0000"/>
                          </a:solidFill>
                          <a:effectLst/>
                          <a:latin typeface="+mn-lt"/>
                          <a:ea typeface="+mn-ea"/>
                          <a:cs typeface="+mn-cs"/>
                        </a:rPr>
                        <a:t>могут осуществлять также функциональные обязанности </a:t>
                      </a:r>
                      <a:r>
                        <a:rPr lang="ru-RU" sz="1300" kern="1200" dirty="0" smtClean="0">
                          <a:solidFill>
                            <a:schemeClr val="tx1"/>
                          </a:solidFill>
                          <a:effectLst/>
                          <a:latin typeface="+mn-lt"/>
                          <a:ea typeface="+mn-ea"/>
                          <a:cs typeface="+mn-cs"/>
                        </a:rPr>
                        <a:t>технического специалиста, специалиста по проведению инструктажа и обеспечению лабораторных работ, экзаменатора-собеседника, эксперта, оценивающего выполнение лабораторных работ.</a:t>
                      </a:r>
                    </a:p>
                  </a:txBody>
                  <a:tcPr/>
                </a:tc>
              </a:tr>
              <a:tr h="370840">
                <a:tc rowSpan="2">
                  <a:txBody>
                    <a:bodyPr/>
                    <a:lstStyle/>
                    <a:p>
                      <a:r>
                        <a:rPr lang="ru-RU" sz="1200" strike="noStrike" dirty="0" smtClean="0">
                          <a:solidFill>
                            <a:schemeClr val="tx1"/>
                          </a:solidFill>
                        </a:rPr>
                        <a:t>49. В качестве руководителей и организаторов ППЭ, членов ГЭК, технических специалистов, специалистов по проведению инструктажа и обеспечению лабораторных работ, экзаменаторов-собеседников, экспертов, оценивающих выполнение лабораторных работ по химии, привлекаются лица, прошедшие соответствующую подготовку. При проведении ГИА по учебному предмету в состав организаторов и ассистентов не входят специалисты по данному учебному предмету. Не допускается привлекать в качестве руководителей и организаторов ППЭ технических специалистов, специалистов по проведению инструктажа и обеспечению лабораторных работ, экзаменаторов-собеседников, экспертов, оценивающих выполнение лабораторных работ по химии, а также ассистентов, работников образовательных организаций, являющихся учителями обучающихся, сдающих экзамен в данном ППЭ (за исключением ППЭ, организованных в труднодоступных и отдаленных местностях, а также в образовательных учреждениях уголовно-исполнительной системы).</a:t>
                      </a:r>
                      <a:endParaRPr lang="ru-RU" sz="12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300" kern="1200" dirty="0" smtClean="0">
                          <a:solidFill>
                            <a:schemeClr val="tx1"/>
                          </a:solidFill>
                          <a:effectLst/>
                          <a:latin typeface="+mn-lt"/>
                          <a:ea typeface="+mn-ea"/>
                          <a:cs typeface="+mn-cs"/>
                        </a:rPr>
                        <a:t>Не допускается привлекать в качестве руководителей ППЭ, организаторов, членов ГЭК, технических специалистов, специалистов по проведению инструктажа и обеспечению лабораторных работ, экзаменаторов-собеседников, экспертов, оценивающих выполнение лабораторных работ, </a:t>
                      </a:r>
                      <a:r>
                        <a:rPr lang="ru-RU" sz="1300" kern="1200" dirty="0" smtClean="0">
                          <a:solidFill>
                            <a:srgbClr val="FF0000"/>
                          </a:solidFill>
                          <a:effectLst/>
                          <a:latin typeface="+mn-lt"/>
                          <a:ea typeface="+mn-ea"/>
                          <a:cs typeface="+mn-cs"/>
                        </a:rPr>
                        <a:t>близких родственников (ст. 14 Семейного кодекса РФ), а также супругов, усыновителей, усыновленных </a:t>
                      </a:r>
                      <a:r>
                        <a:rPr lang="ru-RU" sz="1300" kern="1200" dirty="0" smtClean="0">
                          <a:solidFill>
                            <a:schemeClr val="tx1"/>
                          </a:solidFill>
                          <a:effectLst/>
                          <a:latin typeface="+mn-lt"/>
                          <a:ea typeface="+mn-ea"/>
                          <a:cs typeface="+mn-cs"/>
                        </a:rPr>
                        <a:t>участников ГИА, сдающих экзамен в данном ППЭ, а также педагогических работников, являющихся учителями участников ГИА, сдающих экзамен в данном ППЭ (за исключением ППЭ, организованных в труднодоступных и отдаленных местностях, а также в учреждениях уголовно-исполнительной системы).</a:t>
                      </a:r>
                    </a:p>
                  </a:txBody>
                  <a:tcPr/>
                </a:tc>
              </a:tr>
              <a:tr h="370840">
                <a:tc vMerge="1">
                  <a:txBody>
                    <a:bodyPr/>
                    <a:lstStyle/>
                    <a:p>
                      <a:endParaRPr lang="ru-RU" sz="12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300" kern="1200" dirty="0" smtClean="0">
                          <a:solidFill>
                            <a:schemeClr val="tx1"/>
                          </a:solidFill>
                          <a:effectLst/>
                          <a:latin typeface="+mn-lt"/>
                          <a:ea typeface="+mn-ea"/>
                          <a:cs typeface="+mn-cs"/>
                        </a:rPr>
                        <a:t>В качестве ассистентов не допускается привлекать педагогических работников, являющихся учителями участников ГИА, сдающих экзамен в данном ППЭ (за исключением ППЭ, организованных в труднодоступных и отдаленных местностях, в учреждениях уголовно-исполнительной системы).</a:t>
                      </a:r>
                    </a:p>
                  </a:txBody>
                  <a:tcPr/>
                </a:tc>
              </a:tr>
            </a:tbl>
          </a:graphicData>
        </a:graphic>
      </p:graphicFrame>
    </p:spTree>
    <p:extLst>
      <p:ext uri="{BB962C8B-B14F-4D97-AF65-F5344CB8AC3E}">
        <p14:creationId xmlns:p14="http://schemas.microsoft.com/office/powerpoint/2010/main" val="3239382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964671590"/>
              </p:ext>
            </p:extLst>
          </p:nvPr>
        </p:nvGraphicFramePr>
        <p:xfrm>
          <a:off x="107504" y="116632"/>
          <a:ext cx="8928992" cy="314452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dirty="0" smtClean="0">
                          <a:solidFill>
                            <a:schemeClr val="tx1"/>
                          </a:solidFill>
                        </a:rPr>
                        <a:t>50. В день проведения экзамена в ППЭ могут присутствовать аккредитованные представители средств массовой информации и общественные наблюдатели.</a:t>
                      </a:r>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mn-lt"/>
                          <a:ea typeface="+mn-ea"/>
                          <a:cs typeface="+mn-cs"/>
                        </a:rPr>
                        <a:t>57. В день проведения экзамена в ППЭ могут присутствовать аккредитованные представители средств массовой информации и общественные наблюдатели.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6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rgbClr val="FF0000"/>
                          </a:solidFill>
                          <a:effectLst/>
                          <a:latin typeface="+mn-lt"/>
                          <a:ea typeface="+mn-ea"/>
                          <a:cs typeface="+mn-cs"/>
                        </a:rPr>
                        <a:t>58. Допуск общественных наблюдателей в ППЭ осуществляется при наличии у них документов, удостоверяющих личность и подтверждающих их полномочия, а также при наличии их в списках распределения в данный ППЭ.</a:t>
                      </a:r>
                    </a:p>
                  </a:txBody>
                  <a:tcPr/>
                </a:tc>
              </a:tr>
            </a:tbl>
          </a:graphicData>
        </a:graphic>
      </p:graphicFrame>
    </p:spTree>
    <p:extLst>
      <p:ext uri="{BB962C8B-B14F-4D97-AF65-F5344CB8AC3E}">
        <p14:creationId xmlns:p14="http://schemas.microsoft.com/office/powerpoint/2010/main" val="3765853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829685413"/>
              </p:ext>
            </p:extLst>
          </p:nvPr>
        </p:nvGraphicFramePr>
        <p:xfrm>
          <a:off x="107504" y="116632"/>
          <a:ext cx="8928992" cy="622300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58. В случае если участник ГИА </a:t>
                      </a:r>
                      <a:r>
                        <a:rPr lang="ru-RU" sz="1400" u="sng" kern="1200" dirty="0" smtClean="0">
                          <a:solidFill>
                            <a:srgbClr val="FF0000"/>
                          </a:solidFill>
                          <a:effectLst/>
                          <a:latin typeface="+mn-lt"/>
                          <a:ea typeface="+mn-ea"/>
                          <a:cs typeface="+mn-cs"/>
                        </a:rPr>
                        <a:t>опоздал</a:t>
                      </a:r>
                      <a:r>
                        <a:rPr lang="ru-RU" sz="1400" kern="1200" dirty="0" smtClean="0">
                          <a:solidFill>
                            <a:srgbClr val="FF0000"/>
                          </a:solidFill>
                          <a:effectLst/>
                          <a:latin typeface="+mn-lt"/>
                          <a:ea typeface="+mn-ea"/>
                          <a:cs typeface="+mn-cs"/>
                        </a:rPr>
                        <a:t> на экзамен, начало которого устанавливается едиными расписаниями проведения ОГЭ, ГВЭ, он допускается в ППЭ к сдаче экзамена, при этом время окончания экзамена, зафиксированное на доске (информационном стенде) организаторами, не продлевается, инструктаж, проводимый организаторами, не проводится (за исключением, когда в аудитории нет других участников ГИА), о чем сообщается участнику ГИА.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В случае проведения ОГЭ по учебному предмету, спецификацией КИМ по которому предусмотрено прослушивание текста, записанного на аудионоситель, допуск опоздавшего участника ГИА в аудиторию во время прослушивания соответствующей аудиозаписи другими участниками ГИА, находящимися в данной аудитории, не осуществляется (за исключением случаев, когда в аудитории нет других участников ГИА или когда участники ГИА в аудитории завершили прослушивание соответствующей аудиозаписи). </a:t>
                      </a:r>
                      <a:r>
                        <a:rPr lang="ru-RU" sz="1400" u="sng" kern="1200" dirty="0" smtClean="0">
                          <a:solidFill>
                            <a:srgbClr val="FF0000"/>
                          </a:solidFill>
                          <a:effectLst/>
                          <a:latin typeface="+mn-lt"/>
                          <a:ea typeface="+mn-ea"/>
                          <a:cs typeface="+mn-cs"/>
                        </a:rPr>
                        <a:t>Персональное прослушивание соответствующей аудиозаписи для опоздавшего участника ГИА не проводится </a:t>
                      </a:r>
                      <a:r>
                        <a:rPr lang="ru-RU" sz="1400" kern="1200" dirty="0" smtClean="0">
                          <a:solidFill>
                            <a:srgbClr val="FF0000"/>
                          </a:solidFill>
                          <a:effectLst/>
                          <a:latin typeface="+mn-lt"/>
                          <a:ea typeface="+mn-ea"/>
                          <a:cs typeface="+mn-cs"/>
                        </a:rPr>
                        <a:t>(за исключением случаев, когда в аудитории нет других участников ГИА).</a:t>
                      </a:r>
                    </a:p>
                  </a:txBody>
                  <a:tcPr/>
                </a:tc>
              </a:tr>
            </a:tbl>
          </a:graphicData>
        </a:graphic>
      </p:graphicFrame>
    </p:spTree>
    <p:extLst>
      <p:ext uri="{BB962C8B-B14F-4D97-AF65-F5344CB8AC3E}">
        <p14:creationId xmlns:p14="http://schemas.microsoft.com/office/powerpoint/2010/main" val="310923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467543" y="764704"/>
            <a:ext cx="8296241" cy="4104456"/>
          </a:xfrm>
          <a:prstGeom prst="rect">
            <a:avLst/>
          </a:prstGeom>
        </p:spPr>
      </p:pic>
      <p:sp>
        <p:nvSpPr>
          <p:cNvPr id="5" name="Прямоугольник 4"/>
          <p:cNvSpPr/>
          <p:nvPr/>
        </p:nvSpPr>
        <p:spPr>
          <a:xfrm>
            <a:off x="467543" y="5445224"/>
            <a:ext cx="8064896" cy="369332"/>
          </a:xfrm>
          <a:prstGeom prst="rect">
            <a:avLst/>
          </a:prstGeom>
        </p:spPr>
        <p:txBody>
          <a:bodyPr wrap="square">
            <a:spAutoFit/>
          </a:bodyPr>
          <a:lstStyle/>
          <a:p>
            <a:r>
              <a:rPr lang="ru-RU" dirty="0" smtClean="0"/>
              <a:t>Вступает в силу с </a:t>
            </a:r>
            <a:r>
              <a:rPr lang="ru-RU" u="sng" dirty="0"/>
              <a:t>01.09.2023</a:t>
            </a:r>
            <a:r>
              <a:rPr lang="ru-RU" dirty="0"/>
              <a:t> г. </a:t>
            </a:r>
            <a:r>
              <a:rPr lang="ru-RU" dirty="0" smtClean="0"/>
              <a:t>и действует до </a:t>
            </a:r>
            <a:r>
              <a:rPr lang="ru-RU" dirty="0"/>
              <a:t>01.09.2029 г.</a:t>
            </a:r>
          </a:p>
        </p:txBody>
      </p:sp>
    </p:spTree>
    <p:extLst>
      <p:ext uri="{BB962C8B-B14F-4D97-AF65-F5344CB8AC3E}">
        <p14:creationId xmlns:p14="http://schemas.microsoft.com/office/powerpoint/2010/main" val="968440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687660807"/>
              </p:ext>
            </p:extLst>
          </p:nvPr>
        </p:nvGraphicFramePr>
        <p:xfrm>
          <a:off x="107504" y="116632"/>
          <a:ext cx="8928992" cy="515620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58. В случае если </a:t>
                      </a:r>
                      <a:r>
                        <a:rPr lang="ru-RU" sz="1400" u="sng" kern="1200" dirty="0" smtClean="0">
                          <a:solidFill>
                            <a:srgbClr val="FF0000"/>
                          </a:solidFill>
                          <a:effectLst/>
                          <a:latin typeface="+mn-lt"/>
                          <a:ea typeface="+mn-ea"/>
                          <a:cs typeface="+mn-cs"/>
                        </a:rPr>
                        <a:t>в течение двух часов от начала экзамена</a:t>
                      </a:r>
                      <a:r>
                        <a:rPr lang="ru-RU" sz="1400" kern="1200" dirty="0" smtClean="0">
                          <a:solidFill>
                            <a:srgbClr val="FF0000"/>
                          </a:solidFill>
                          <a:effectLst/>
                          <a:latin typeface="+mn-lt"/>
                          <a:ea typeface="+mn-ea"/>
                          <a:cs typeface="+mn-cs"/>
                        </a:rPr>
                        <a:t>, устанавливаемого едиными расписаниями проведения ОГЭ, ГВЭ, ни один из участников ГИА, распределенных в ППЭ и (или) отдельные аудитории ППЭ, не явился в ППЭ (отдельные аудитории ППЭ), член ГЭК по согласованию с председателем ГЭК принимает решение об остановке экзамена в ППЭ или отдельных аудиториях ППЭ. По факту остановки экзамена в ППЭ или отдельных аудиториях ППЭ членом ГЭК составляется акт, который в тот же день передается председателю ГЭК для принятия решения о повторном допуске таких участников ГИА к сдаче экзамена по соответствующему учебному предмету в соответствии с пунктом 47 Порядка.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Лица, указанные в пункте 56 Порядка, общественные наблюдатели, а также участники ГИА, </a:t>
                      </a:r>
                      <a:r>
                        <a:rPr lang="ru-RU" sz="1400" u="sng" kern="1200" dirty="0" smtClean="0">
                          <a:solidFill>
                            <a:srgbClr val="FF0000"/>
                          </a:solidFill>
                          <a:effectLst/>
                          <a:latin typeface="+mn-lt"/>
                          <a:ea typeface="+mn-ea"/>
                          <a:cs typeface="+mn-cs"/>
                        </a:rPr>
                        <a:t>покинувшие ППЭ в день проведения экзамена, повторно в ППЭ в указанный день не допускаются</a:t>
                      </a:r>
                      <a:r>
                        <a:rPr lang="ru-RU" sz="1400" kern="1200" dirty="0" smtClean="0">
                          <a:solidFill>
                            <a:srgbClr val="FF0000"/>
                          </a:solidFill>
                          <a:effectLst/>
                          <a:latin typeface="+mn-lt"/>
                          <a:ea typeface="+mn-ea"/>
                          <a:cs typeface="+mn-cs"/>
                        </a:rPr>
                        <a:t>.</a:t>
                      </a:r>
                    </a:p>
                  </a:txBody>
                  <a:tcPr/>
                </a:tc>
              </a:tr>
            </a:tbl>
          </a:graphicData>
        </a:graphic>
      </p:graphicFrame>
    </p:spTree>
    <p:extLst>
      <p:ext uri="{BB962C8B-B14F-4D97-AF65-F5344CB8AC3E}">
        <p14:creationId xmlns:p14="http://schemas.microsoft.com/office/powerpoint/2010/main" val="682014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88808608"/>
              </p:ext>
            </p:extLst>
          </p:nvPr>
        </p:nvGraphicFramePr>
        <p:xfrm>
          <a:off x="107504" y="116632"/>
          <a:ext cx="8928992" cy="631444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59. В случае </a:t>
                      </a:r>
                      <a:r>
                        <a:rPr lang="ru-RU" sz="1400" u="sng" kern="1200" dirty="0" smtClean="0">
                          <a:solidFill>
                            <a:srgbClr val="FF0000"/>
                          </a:solidFill>
                          <a:effectLst/>
                          <a:latin typeface="+mn-lt"/>
                          <a:ea typeface="+mn-ea"/>
                          <a:cs typeface="+mn-cs"/>
                        </a:rPr>
                        <a:t>печати экзаменационных материалов в Штабе ППЭ</a:t>
                      </a:r>
                      <a:r>
                        <a:rPr lang="ru-RU" sz="1400" u="none" kern="1200" dirty="0" smtClean="0">
                          <a:solidFill>
                            <a:srgbClr val="FF0000"/>
                          </a:solidFill>
                          <a:effectLst/>
                          <a:latin typeface="+mn-lt"/>
                          <a:ea typeface="+mn-ea"/>
                          <a:cs typeface="+mn-cs"/>
                        </a:rPr>
                        <a:t> </a:t>
                      </a:r>
                      <a:r>
                        <a:rPr lang="ru-RU" sz="1400" kern="1200" dirty="0" smtClean="0">
                          <a:solidFill>
                            <a:srgbClr val="FF0000"/>
                          </a:solidFill>
                          <a:effectLst/>
                          <a:latin typeface="+mn-lt"/>
                          <a:ea typeface="+mn-ea"/>
                          <a:cs typeface="+mn-cs"/>
                        </a:rPr>
                        <a:t>технический специалист в присутствии члена ГЭК, руководителя ППЭ и общественных наблюдателей (при наличии) организует печать экзаменационных материалов на бумажные носители.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В случае </a:t>
                      </a:r>
                      <a:r>
                        <a:rPr lang="ru-RU" sz="1400" u="sng" kern="1200" dirty="0" smtClean="0">
                          <a:solidFill>
                            <a:srgbClr val="FF0000"/>
                          </a:solidFill>
                          <a:effectLst/>
                          <a:latin typeface="+mn-lt"/>
                          <a:ea typeface="+mn-ea"/>
                          <a:cs typeface="+mn-cs"/>
                        </a:rPr>
                        <a:t>печати экзаменационных материалов в аудитории</a:t>
                      </a:r>
                      <a:r>
                        <a:rPr lang="ru-RU" sz="1400" u="none" kern="1200" dirty="0" smtClean="0">
                          <a:solidFill>
                            <a:srgbClr val="FF0000"/>
                          </a:solidFill>
                          <a:effectLst/>
                          <a:latin typeface="+mn-lt"/>
                          <a:ea typeface="+mn-ea"/>
                          <a:cs typeface="+mn-cs"/>
                        </a:rPr>
                        <a:t> </a:t>
                      </a:r>
                      <a:r>
                        <a:rPr lang="ru-RU" sz="1400" kern="1200" dirty="0" smtClean="0">
                          <a:solidFill>
                            <a:srgbClr val="FF0000"/>
                          </a:solidFill>
                          <a:effectLst/>
                          <a:latin typeface="+mn-lt"/>
                          <a:ea typeface="+mn-ea"/>
                          <a:cs typeface="+mn-cs"/>
                        </a:rPr>
                        <a:t>организаторы в присутствии участников экзаменов и общественных наблюдателей (при наличии) организуют печать экзаменационных материалов на бумажные носители при содействии технического специалиста, члена ГЭК.</a:t>
                      </a:r>
                    </a:p>
                  </a:txBody>
                  <a:tcPr/>
                </a:tc>
              </a:tr>
              <a:tr h="370840">
                <a:tc>
                  <a:txBody>
                    <a:bodyPr/>
                    <a:lstStyle/>
                    <a:p>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69. В случае </a:t>
                      </a:r>
                      <a:r>
                        <a:rPr lang="ru-RU" sz="1400" u="sng" kern="1200" dirty="0" smtClean="0">
                          <a:solidFill>
                            <a:srgbClr val="FF0000"/>
                          </a:solidFill>
                          <a:effectLst/>
                          <a:latin typeface="+mn-lt"/>
                          <a:ea typeface="+mn-ea"/>
                          <a:cs typeface="+mn-cs"/>
                        </a:rPr>
                        <a:t>сканирования </a:t>
                      </a:r>
                      <a:r>
                        <a:rPr lang="ru-RU" sz="1400" kern="1200" dirty="0" smtClean="0">
                          <a:solidFill>
                            <a:srgbClr val="FF0000"/>
                          </a:solidFill>
                          <a:effectLst/>
                          <a:latin typeface="+mn-lt"/>
                          <a:ea typeface="+mn-ea"/>
                          <a:cs typeface="+mn-cs"/>
                        </a:rPr>
                        <a:t>экзаменационных работ участников ГИА </a:t>
                      </a:r>
                      <a:r>
                        <a:rPr lang="ru-RU" sz="1400" u="sng" kern="1200" dirty="0" smtClean="0">
                          <a:solidFill>
                            <a:srgbClr val="FF0000"/>
                          </a:solidFill>
                          <a:effectLst/>
                          <a:latin typeface="+mn-lt"/>
                          <a:ea typeface="+mn-ea"/>
                          <a:cs typeface="+mn-cs"/>
                        </a:rPr>
                        <a:t>в Штабе ППЭ </a:t>
                      </a:r>
                      <a:r>
                        <a:rPr lang="ru-RU" sz="1400" kern="1200" dirty="0" smtClean="0">
                          <a:solidFill>
                            <a:srgbClr val="FF0000"/>
                          </a:solidFill>
                          <a:effectLst/>
                          <a:latin typeface="+mn-lt"/>
                          <a:ea typeface="+mn-ea"/>
                          <a:cs typeface="+mn-cs"/>
                        </a:rPr>
                        <a:t>сразу по завершении экзамена техническими специалистами производится сканирование экзаменационных работ в присутствии члена ГЭК, руководителя ППЭ, общественных наблюдателей (при наличии).</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400"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В случае </a:t>
                      </a:r>
                      <a:r>
                        <a:rPr lang="ru-RU" sz="1400" u="sng" kern="1200" dirty="0" smtClean="0">
                          <a:solidFill>
                            <a:srgbClr val="FF0000"/>
                          </a:solidFill>
                          <a:effectLst/>
                          <a:latin typeface="+mn-lt"/>
                          <a:ea typeface="+mn-ea"/>
                          <a:cs typeface="+mn-cs"/>
                        </a:rPr>
                        <a:t>сканирования </a:t>
                      </a:r>
                      <a:r>
                        <a:rPr lang="ru-RU" sz="1400" kern="1200" dirty="0" smtClean="0">
                          <a:solidFill>
                            <a:srgbClr val="FF0000"/>
                          </a:solidFill>
                          <a:effectLst/>
                          <a:latin typeface="+mn-lt"/>
                          <a:ea typeface="+mn-ea"/>
                          <a:cs typeface="+mn-cs"/>
                        </a:rPr>
                        <a:t>экзаменационных работ участников ГИА </a:t>
                      </a:r>
                      <a:r>
                        <a:rPr lang="ru-RU" sz="1400" u="sng" kern="1200" dirty="0" smtClean="0">
                          <a:solidFill>
                            <a:srgbClr val="FF0000"/>
                          </a:solidFill>
                          <a:effectLst/>
                          <a:latin typeface="+mn-lt"/>
                          <a:ea typeface="+mn-ea"/>
                          <a:cs typeface="+mn-cs"/>
                        </a:rPr>
                        <a:t>в аудиториях</a:t>
                      </a:r>
                      <a:r>
                        <a:rPr lang="ru-RU" sz="1400" u="none" kern="1200" dirty="0" smtClean="0">
                          <a:solidFill>
                            <a:srgbClr val="FF0000"/>
                          </a:solidFill>
                          <a:effectLst/>
                          <a:latin typeface="+mn-lt"/>
                          <a:ea typeface="+mn-ea"/>
                          <a:cs typeface="+mn-cs"/>
                        </a:rPr>
                        <a:t> </a:t>
                      </a:r>
                      <a:r>
                        <a:rPr lang="ru-RU" sz="1400" kern="1200" dirty="0" smtClean="0">
                          <a:solidFill>
                            <a:srgbClr val="FF0000"/>
                          </a:solidFill>
                          <a:effectLst/>
                          <a:latin typeface="+mn-lt"/>
                          <a:ea typeface="+mn-ea"/>
                          <a:cs typeface="+mn-cs"/>
                        </a:rPr>
                        <a:t>сразу по завершении экзамена организаторами производится сканирование экзаменационных работ при содействии технического специалиста, члена ГЭК и в присутствии общественных наблюдателей (при наличии).</a:t>
                      </a:r>
                    </a:p>
                  </a:txBody>
                  <a:tcPr/>
                </a:tc>
              </a:tr>
            </a:tbl>
          </a:graphicData>
        </a:graphic>
      </p:graphicFrame>
    </p:spTree>
    <p:extLst>
      <p:ext uri="{BB962C8B-B14F-4D97-AF65-F5344CB8AC3E}">
        <p14:creationId xmlns:p14="http://schemas.microsoft.com/office/powerpoint/2010/main" val="2486186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842947983"/>
              </p:ext>
            </p:extLst>
          </p:nvPr>
        </p:nvGraphicFramePr>
        <p:xfrm>
          <a:off x="107504" y="116632"/>
          <a:ext cx="8928992" cy="610108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400" strike="noStrike" dirty="0" smtClean="0">
                          <a:solidFill>
                            <a:schemeClr val="tx1"/>
                          </a:solidFill>
                        </a:rPr>
                        <a:t>54. </a:t>
                      </a:r>
                      <a:r>
                        <a:rPr lang="ru-RU" sz="1400" kern="1200" dirty="0" smtClean="0">
                          <a:solidFill>
                            <a:schemeClr val="dk1"/>
                          </a:solidFill>
                          <a:effectLst/>
                          <a:latin typeface="+mn-lt"/>
                          <a:ea typeface="+mn-ea"/>
                          <a:cs typeface="+mn-cs"/>
                        </a:rPr>
                        <a:t>Организаторы выдают участникам ГИА </a:t>
                      </a:r>
                      <a:r>
                        <a:rPr lang="ru-RU" sz="1400" strike="sngStrike" kern="1200" dirty="0" smtClean="0">
                          <a:solidFill>
                            <a:schemeClr val="dk1"/>
                          </a:solidFill>
                          <a:effectLst/>
                          <a:latin typeface="+mn-lt"/>
                          <a:ea typeface="+mn-ea"/>
                          <a:cs typeface="+mn-cs"/>
                        </a:rPr>
                        <a:t>экзаменационные материалы, которые включают в себя листы (бланки) для записи ответов, КИМ для проведения ОГЭ, тексты, темы, задания, билеты для проведения ГВЭ, </a:t>
                      </a:r>
                      <a:r>
                        <a:rPr lang="ru-RU" sz="1400" strike="noStrike" kern="1200" dirty="0" smtClean="0">
                          <a:solidFill>
                            <a:schemeClr val="dk1"/>
                          </a:solidFill>
                          <a:effectLst/>
                          <a:latin typeface="+mn-lt"/>
                          <a:ea typeface="+mn-ea"/>
                          <a:cs typeface="+mn-cs"/>
                        </a:rPr>
                        <a:t>а также листы бумаги для черновиков (за исключением ОГЭ по иностранным языкам (раздел "Говорение"</a:t>
                      </a:r>
                      <a:r>
                        <a:rPr lang="ru-RU" sz="1400" kern="1200" dirty="0" smtClean="0">
                          <a:solidFill>
                            <a:schemeClr val="dk1"/>
                          </a:solidFill>
                          <a:effectLst/>
                          <a:latin typeface="+mn-lt"/>
                          <a:ea typeface="+mn-ea"/>
                          <a:cs typeface="+mn-cs"/>
                        </a:rPr>
                        <a:t>).</a:t>
                      </a:r>
                      <a:endParaRPr lang="ru-RU" sz="14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61. Организаторы выдают участникам ГИА </a:t>
                      </a:r>
                      <a:r>
                        <a:rPr lang="ru-RU" sz="1400" kern="1200" dirty="0" smtClean="0">
                          <a:solidFill>
                            <a:srgbClr val="FF0000"/>
                          </a:solidFill>
                          <a:effectLst/>
                          <a:latin typeface="+mn-lt"/>
                          <a:ea typeface="+mn-ea"/>
                          <a:cs typeface="+mn-cs"/>
                        </a:rPr>
                        <a:t>индивидуальный комплект экзаменационных материалов</a:t>
                      </a:r>
                      <a:r>
                        <a:rPr lang="ru-RU" sz="1400" kern="1200" dirty="0" smtClean="0">
                          <a:solidFill>
                            <a:schemeClr val="tx1"/>
                          </a:solidFill>
                          <a:effectLst/>
                          <a:latin typeface="+mn-lt"/>
                          <a:ea typeface="+mn-ea"/>
                          <a:cs typeface="+mn-cs"/>
                        </a:rPr>
                        <a:t>, а также черновики (за исключением, когда спецификацией КИМ ОГЭ предусмотрено выполнение заданий в устной форме).</a:t>
                      </a:r>
                    </a:p>
                  </a:txBody>
                  <a:tcPr/>
                </a:tc>
              </a:tr>
              <a:tr h="370840">
                <a:tc>
                  <a:txBody>
                    <a:bodyPr/>
                    <a:lstStyle/>
                    <a:p>
                      <a:r>
                        <a:rPr lang="ru-RU" sz="1400" strike="noStrike" dirty="0" smtClean="0">
                          <a:solidFill>
                            <a:schemeClr val="tx1"/>
                          </a:solidFill>
                        </a:rPr>
                        <a:t>55. Во время экзамена на рабочем столе участника ГИА помимо экзаменационных материалов находятся:</a:t>
                      </a:r>
                    </a:p>
                    <a:p>
                      <a:r>
                        <a:rPr lang="ru-RU" sz="1400" strike="noStrike" dirty="0" smtClean="0">
                          <a:solidFill>
                            <a:schemeClr val="tx1"/>
                          </a:solidFill>
                        </a:rPr>
                        <a:t>а) </a:t>
                      </a:r>
                      <a:r>
                        <a:rPr lang="ru-RU" sz="1400" strike="noStrike" dirty="0" err="1" smtClean="0">
                          <a:solidFill>
                            <a:schemeClr val="tx1"/>
                          </a:solidFill>
                        </a:rPr>
                        <a:t>гелевая</a:t>
                      </a:r>
                      <a:r>
                        <a:rPr lang="ru-RU" sz="1400" strike="noStrike" dirty="0" smtClean="0">
                          <a:solidFill>
                            <a:schemeClr val="tx1"/>
                          </a:solidFill>
                        </a:rPr>
                        <a:t> или капиллярная ручка с чернилами черного цвета;</a:t>
                      </a:r>
                    </a:p>
                    <a:p>
                      <a:r>
                        <a:rPr lang="ru-RU" sz="1400" strike="noStrike" dirty="0" smtClean="0">
                          <a:solidFill>
                            <a:schemeClr val="tx1"/>
                          </a:solidFill>
                        </a:rPr>
                        <a:t>б) документ, удостоверяющий личность;</a:t>
                      </a:r>
                    </a:p>
                    <a:p>
                      <a:r>
                        <a:rPr lang="ru-RU" sz="1400" strike="noStrike" dirty="0" smtClean="0">
                          <a:solidFill>
                            <a:schemeClr val="tx1"/>
                          </a:solidFill>
                        </a:rPr>
                        <a:t>в) средства обучения и воспитания;</a:t>
                      </a:r>
                    </a:p>
                    <a:p>
                      <a:r>
                        <a:rPr lang="ru-RU" sz="1400" strike="noStrike" dirty="0" smtClean="0">
                          <a:solidFill>
                            <a:schemeClr val="tx1"/>
                          </a:solidFill>
                        </a:rPr>
                        <a:t>г) лекарства и питание (при необходимости);</a:t>
                      </a:r>
                    </a:p>
                    <a:p>
                      <a:r>
                        <a:rPr lang="ru-RU" sz="1400" strike="noStrike" dirty="0" smtClean="0">
                          <a:solidFill>
                            <a:schemeClr val="tx1"/>
                          </a:solidFill>
                        </a:rPr>
                        <a:t>д) специальные технические средства (для лиц, указанных в пункте 44 настоящего Порядка) (при необходимости);</a:t>
                      </a:r>
                    </a:p>
                    <a:p>
                      <a:r>
                        <a:rPr lang="ru-RU" sz="1400" strike="noStrike" dirty="0" smtClean="0">
                          <a:solidFill>
                            <a:schemeClr val="tx1"/>
                          </a:solidFill>
                        </a:rPr>
                        <a:t>е) листы бумаги для черновиков, выданные в ППЭ (за исключением ОГЭ по иностранным языкам (раздел "Говорение").</a:t>
                      </a:r>
                    </a:p>
                    <a:p>
                      <a:endParaRPr lang="ru-RU" sz="14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62. Во время экзамена на рабочем столе участника ГИА помимо экзаменационных материалов находятся:</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1) </a:t>
                      </a:r>
                      <a:r>
                        <a:rPr lang="ru-RU" sz="1400" kern="1200" dirty="0" err="1" smtClean="0">
                          <a:solidFill>
                            <a:schemeClr val="tx1"/>
                          </a:solidFill>
                          <a:effectLst/>
                          <a:latin typeface="+mn-lt"/>
                          <a:ea typeface="+mn-ea"/>
                          <a:cs typeface="+mn-cs"/>
                        </a:rPr>
                        <a:t>гелевая</a:t>
                      </a:r>
                      <a:r>
                        <a:rPr lang="ru-RU" sz="1400" kern="1200" dirty="0" smtClean="0">
                          <a:solidFill>
                            <a:schemeClr val="tx1"/>
                          </a:solidFill>
                          <a:effectLst/>
                          <a:latin typeface="+mn-lt"/>
                          <a:ea typeface="+mn-ea"/>
                          <a:cs typeface="+mn-cs"/>
                        </a:rPr>
                        <a:t> или капиллярная ручка с чернилами черного цвета;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2) документ, удостоверяющий личность;</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3) средства обучения и воспитания;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4) лекарства (при необходимости);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rgbClr val="FF0000"/>
                          </a:solidFill>
                          <a:effectLst/>
                          <a:latin typeface="+mn-lt"/>
                          <a:ea typeface="+mn-ea"/>
                          <a:cs typeface="+mn-cs"/>
                        </a:rPr>
                        <a:t>5) продукты питания для дополнительного приема пищи (перекус), бутилированная питьевая вода при условии, что упаковка указанных продуктов питания и воды, а также их потребление не будут отвлекать других участников ГИА от выполнения ими экзаменационной работы (при необходимости);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6) специальные технические средства (для лиц, указанных в пункте 51 Порядка) (при необходимости);</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tx1"/>
                          </a:solidFill>
                          <a:effectLst/>
                          <a:latin typeface="+mn-lt"/>
                          <a:ea typeface="+mn-ea"/>
                          <a:cs typeface="+mn-cs"/>
                        </a:rPr>
                        <a:t>7) черновики, выданные в ППЭ.</a:t>
                      </a:r>
                    </a:p>
                  </a:txBody>
                  <a:tcPr/>
                </a:tc>
              </a:tr>
            </a:tbl>
          </a:graphicData>
        </a:graphic>
      </p:graphicFrame>
    </p:spTree>
    <p:extLst>
      <p:ext uri="{BB962C8B-B14F-4D97-AF65-F5344CB8AC3E}">
        <p14:creationId xmlns:p14="http://schemas.microsoft.com/office/powerpoint/2010/main" val="1706077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750134302"/>
              </p:ext>
            </p:extLst>
          </p:nvPr>
        </p:nvGraphicFramePr>
        <p:xfrm>
          <a:off x="107504" y="116632"/>
          <a:ext cx="8928992" cy="631444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dirty="0" smtClean="0">
                          <a:solidFill>
                            <a:schemeClr val="tx1"/>
                          </a:solidFill>
                        </a:rPr>
                        <a:t>55. Руководителю образовательной организации, в помещениях которой организован ППЭ, или уполномоченному им лицу, руководителю ППЭ, членам ГЭК, сотрудникам, осуществляющим охрану правопорядка, и (или) сотрудникам органов внутренних дел (полиции), аккредитованным представителям средств массовой информации и общественным наблюдателям, должностным лицам </a:t>
                      </a:r>
                      <a:r>
                        <a:rPr lang="ru-RU" sz="1600" strike="noStrike" dirty="0" err="1" smtClean="0">
                          <a:solidFill>
                            <a:schemeClr val="tx1"/>
                          </a:solidFill>
                        </a:rPr>
                        <a:t>Рособрнадзора</a:t>
                      </a:r>
                      <a:r>
                        <a:rPr lang="ru-RU" sz="1600" strike="noStrike" dirty="0" smtClean="0">
                          <a:solidFill>
                            <a:schemeClr val="tx1"/>
                          </a:solidFill>
                        </a:rPr>
                        <a:t>, иным лицам, определенным </a:t>
                      </a:r>
                      <a:r>
                        <a:rPr lang="ru-RU" sz="1600" strike="noStrike" dirty="0" err="1" smtClean="0">
                          <a:solidFill>
                            <a:schemeClr val="tx1"/>
                          </a:solidFill>
                        </a:rPr>
                        <a:t>Рособрнадзором</a:t>
                      </a:r>
                      <a:r>
                        <a:rPr lang="ru-RU" sz="1600" strike="noStrike" dirty="0" smtClean="0">
                          <a:solidFill>
                            <a:schemeClr val="tx1"/>
                          </a:solidFill>
                        </a:rPr>
                        <a:t>, должностным лицам органа исполнительной власти субъекта Российской Федерации, осуществляющего переданные полномочия, разрешается использование средств связи только в связи со служебной необходимостью в помещении для руководителя ППЭ.</a:t>
                      </a:r>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mn-lt"/>
                          <a:ea typeface="+mn-ea"/>
                          <a:cs typeface="+mn-cs"/>
                        </a:rPr>
                        <a:t>63. Руководителю организации, в помещениях которой организован ППЭ, или уполномоченному им лицу, руководителю ППЭ, членам ГЭК, </a:t>
                      </a:r>
                      <a:r>
                        <a:rPr lang="ru-RU" sz="1600" kern="1200" dirty="0" smtClean="0">
                          <a:solidFill>
                            <a:srgbClr val="FF0000"/>
                          </a:solidFill>
                          <a:effectLst/>
                          <a:latin typeface="+mn-lt"/>
                          <a:ea typeface="+mn-ea"/>
                          <a:cs typeface="+mn-cs"/>
                        </a:rPr>
                        <a:t>техническим специалистам</a:t>
                      </a:r>
                      <a:r>
                        <a:rPr lang="ru-RU" sz="1600" kern="1200" dirty="0" smtClean="0">
                          <a:solidFill>
                            <a:schemeClr val="tx1"/>
                          </a:solidFill>
                          <a:effectLst/>
                          <a:latin typeface="+mn-lt"/>
                          <a:ea typeface="+mn-ea"/>
                          <a:cs typeface="+mn-cs"/>
                        </a:rPr>
                        <a:t>, сотрудникам, осуществляющим охрану правопорядка, и (или) сотрудникам органов внутренних дел (полиции), аккредитованным представителям средств массовой информации и общественным наблюдателям, должностным лицам </a:t>
                      </a:r>
                      <a:r>
                        <a:rPr lang="ru-RU" sz="1600" kern="1200" dirty="0" err="1" smtClean="0">
                          <a:solidFill>
                            <a:schemeClr val="tx1"/>
                          </a:solidFill>
                          <a:effectLst/>
                          <a:latin typeface="+mn-lt"/>
                          <a:ea typeface="+mn-ea"/>
                          <a:cs typeface="+mn-cs"/>
                        </a:rPr>
                        <a:t>Рособрнадзора</a:t>
                      </a:r>
                      <a:r>
                        <a:rPr lang="ru-RU" sz="1600" kern="1200" dirty="0" smtClean="0">
                          <a:solidFill>
                            <a:schemeClr val="tx1"/>
                          </a:solidFill>
                          <a:effectLst/>
                          <a:latin typeface="+mn-lt"/>
                          <a:ea typeface="+mn-ea"/>
                          <a:cs typeface="+mn-cs"/>
                        </a:rPr>
                        <a:t>, иным лицам, определенным </a:t>
                      </a:r>
                      <a:r>
                        <a:rPr lang="ru-RU" sz="1600" kern="1200" dirty="0" err="1" smtClean="0">
                          <a:solidFill>
                            <a:schemeClr val="tx1"/>
                          </a:solidFill>
                          <a:effectLst/>
                          <a:latin typeface="+mn-lt"/>
                          <a:ea typeface="+mn-ea"/>
                          <a:cs typeface="+mn-cs"/>
                        </a:rPr>
                        <a:t>Рособрнадзором</a:t>
                      </a:r>
                      <a:r>
                        <a:rPr lang="ru-RU" sz="1600" kern="1200" dirty="0" smtClean="0">
                          <a:solidFill>
                            <a:schemeClr val="tx1"/>
                          </a:solidFill>
                          <a:effectLst/>
                          <a:latin typeface="+mn-lt"/>
                          <a:ea typeface="+mn-ea"/>
                          <a:cs typeface="+mn-cs"/>
                        </a:rPr>
                        <a:t>, должностным лицам органа исполнительной власти субъекта Российской Федерации, осуществляющего переданные полномочия Российской Федерации в сфере образования, </a:t>
                      </a:r>
                      <a:r>
                        <a:rPr lang="ru-RU" sz="1600" u="none" kern="1200" dirty="0" smtClean="0">
                          <a:solidFill>
                            <a:srgbClr val="FF0000"/>
                          </a:solidFill>
                          <a:effectLst/>
                          <a:latin typeface="+mn-lt"/>
                          <a:ea typeface="+mn-ea"/>
                          <a:cs typeface="+mn-cs"/>
                        </a:rPr>
                        <a:t>разрешается использование </a:t>
                      </a:r>
                      <a:r>
                        <a:rPr lang="ru-RU" sz="1600" kern="1200" dirty="0" smtClean="0">
                          <a:solidFill>
                            <a:srgbClr val="FF0000"/>
                          </a:solidFill>
                          <a:effectLst/>
                          <a:latin typeface="+mn-lt"/>
                          <a:ea typeface="+mn-ea"/>
                          <a:cs typeface="+mn-cs"/>
                        </a:rPr>
                        <a:t>средств связи, электронно-вычислительной техники, фото-, аудио- и видеоаппаратуры, справочных материалов, письменных заметок и иных средств хранения и передачи информации </a:t>
                      </a:r>
                      <a:r>
                        <a:rPr lang="ru-RU" sz="1600" u="sng" kern="1200" dirty="0" smtClean="0">
                          <a:solidFill>
                            <a:schemeClr val="tx1"/>
                          </a:solidFill>
                          <a:effectLst/>
                          <a:latin typeface="+mn-lt"/>
                          <a:ea typeface="+mn-ea"/>
                          <a:cs typeface="+mn-cs"/>
                        </a:rPr>
                        <a:t>только в связи со служебной необходимостью в Штабе ППЭ</a:t>
                      </a:r>
                      <a:r>
                        <a:rPr lang="ru-RU" sz="1600" kern="1200" dirty="0" smtClean="0">
                          <a:solidFill>
                            <a:schemeClr val="tx1"/>
                          </a:solidFill>
                          <a:effectLst/>
                          <a:latin typeface="+mn-lt"/>
                          <a:ea typeface="+mn-ea"/>
                          <a:cs typeface="+mn-cs"/>
                        </a:rPr>
                        <a:t>.</a:t>
                      </a:r>
                    </a:p>
                  </a:txBody>
                  <a:tcPr/>
                </a:tc>
              </a:tr>
            </a:tbl>
          </a:graphicData>
        </a:graphic>
      </p:graphicFrame>
    </p:spTree>
    <p:extLst>
      <p:ext uri="{BB962C8B-B14F-4D97-AF65-F5344CB8AC3E}">
        <p14:creationId xmlns:p14="http://schemas.microsoft.com/office/powerpoint/2010/main" val="1160901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655146564"/>
              </p:ext>
            </p:extLst>
          </p:nvPr>
        </p:nvGraphicFramePr>
        <p:xfrm>
          <a:off x="107504" y="116632"/>
          <a:ext cx="8928992" cy="411988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dirty="0" smtClean="0">
                          <a:solidFill>
                            <a:schemeClr val="tx1"/>
                          </a:solidFill>
                        </a:rPr>
                        <a:t>56. При согласии участника ГИА досрочно завершить экзамен (по состоянию здоровья или другим объективным причинам) член ГЭК и медицинский работник составляют акт о досрочном завершении экзамена по объективным причинам.</a:t>
                      </a:r>
                      <a:endParaRPr lang="ru-RU" sz="16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tx1"/>
                          </a:solidFill>
                          <a:effectLst/>
                          <a:latin typeface="+mn-lt"/>
                          <a:ea typeface="+mn-ea"/>
                          <a:cs typeface="+mn-cs"/>
                        </a:rPr>
                        <a:t>64. При согласии участника ГИА досрочно завершить экзамен </a:t>
                      </a:r>
                      <a:r>
                        <a:rPr lang="ru-RU" sz="1600" strike="noStrike" dirty="0" smtClean="0">
                          <a:solidFill>
                            <a:schemeClr val="tx1"/>
                          </a:solidFill>
                        </a:rPr>
                        <a:t>(по состоянию здоровья или другим объективным причинам) </a:t>
                      </a:r>
                      <a:r>
                        <a:rPr lang="ru-RU" sz="1600" kern="1200" dirty="0" smtClean="0">
                          <a:solidFill>
                            <a:schemeClr val="tx1"/>
                          </a:solidFill>
                          <a:effectLst/>
                          <a:latin typeface="+mn-lt"/>
                          <a:ea typeface="+mn-ea"/>
                          <a:cs typeface="+mn-cs"/>
                        </a:rPr>
                        <a:t>член ГЭК и медицинский работник составляют акт о досрочном завершении экзамена по объективным причинам. </a:t>
                      </a:r>
                      <a:r>
                        <a:rPr lang="ru-RU" sz="1600" kern="1200" dirty="0" smtClean="0">
                          <a:solidFill>
                            <a:srgbClr val="FF0000"/>
                          </a:solidFill>
                          <a:effectLst/>
                          <a:latin typeface="+mn-lt"/>
                          <a:ea typeface="+mn-ea"/>
                          <a:cs typeface="+mn-cs"/>
                        </a:rPr>
                        <a:t>Акт о досрочном завершении экзамена по объективным причинам является документом, подтверждающим уважительность причины </a:t>
                      </a:r>
                      <a:r>
                        <a:rPr lang="ru-RU" sz="1600" kern="1200" dirty="0" err="1" smtClean="0">
                          <a:solidFill>
                            <a:srgbClr val="FF0000"/>
                          </a:solidFill>
                          <a:effectLst/>
                          <a:latin typeface="+mn-lt"/>
                          <a:ea typeface="+mn-ea"/>
                          <a:cs typeface="+mn-cs"/>
                        </a:rPr>
                        <a:t>незавершения</a:t>
                      </a:r>
                      <a:r>
                        <a:rPr lang="ru-RU" sz="1600" kern="1200" dirty="0" smtClean="0">
                          <a:solidFill>
                            <a:srgbClr val="FF0000"/>
                          </a:solidFill>
                          <a:effectLst/>
                          <a:latin typeface="+mn-lt"/>
                          <a:ea typeface="+mn-ea"/>
                          <a:cs typeface="+mn-cs"/>
                        </a:rPr>
                        <a:t> выполнения экзаменационной работы, и основанием повторного допуска такого участника ГИА к сдаче экзамена по соответствующему учебному предмету в резервные сроки в соответствии с пунктом 47 Порядка.</a:t>
                      </a:r>
                    </a:p>
                  </a:txBody>
                  <a:tcPr/>
                </a:tc>
              </a:tr>
            </a:tbl>
          </a:graphicData>
        </a:graphic>
      </p:graphicFrame>
    </p:spTree>
    <p:extLst>
      <p:ext uri="{BB962C8B-B14F-4D97-AF65-F5344CB8AC3E}">
        <p14:creationId xmlns:p14="http://schemas.microsoft.com/office/powerpoint/2010/main" val="54388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426578559"/>
              </p:ext>
            </p:extLst>
          </p:nvPr>
        </p:nvGraphicFramePr>
        <p:xfrm>
          <a:off x="107504" y="116632"/>
          <a:ext cx="8928992" cy="604012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500" strike="noStrike" kern="1200" dirty="0" smtClean="0">
                          <a:solidFill>
                            <a:schemeClr val="dk1"/>
                          </a:solidFill>
                          <a:effectLst/>
                          <a:latin typeface="+mn-lt"/>
                          <a:ea typeface="+mn-ea"/>
                          <a:cs typeface="+mn-cs"/>
                        </a:rPr>
                        <a:t>57. </a:t>
                      </a:r>
                      <a:r>
                        <a:rPr lang="ru-RU" sz="1500" kern="1200" dirty="0" smtClean="0">
                          <a:solidFill>
                            <a:schemeClr val="dk1"/>
                          </a:solidFill>
                          <a:effectLst/>
                          <a:latin typeface="+mn-lt"/>
                          <a:ea typeface="+mn-ea"/>
                          <a:cs typeface="+mn-cs"/>
                        </a:rPr>
                        <a:t>При проведении ОГЭ по иностранным языкам в экзамен </a:t>
                      </a:r>
                      <a:r>
                        <a:rPr lang="ru-RU" sz="1500" strike="noStrike" kern="1200" dirty="0" smtClean="0">
                          <a:solidFill>
                            <a:schemeClr val="dk1"/>
                          </a:solidFill>
                          <a:effectLst/>
                          <a:latin typeface="+mn-lt"/>
                          <a:ea typeface="+mn-ea"/>
                          <a:cs typeface="+mn-cs"/>
                        </a:rPr>
                        <a:t>включается раздел "</a:t>
                      </a:r>
                      <a:r>
                        <a:rPr lang="ru-RU" sz="1500" strike="noStrike" kern="1200" dirty="0" err="1" smtClean="0">
                          <a:solidFill>
                            <a:schemeClr val="dk1"/>
                          </a:solidFill>
                          <a:effectLst/>
                          <a:latin typeface="+mn-lt"/>
                          <a:ea typeface="+mn-ea"/>
                          <a:cs typeface="+mn-cs"/>
                        </a:rPr>
                        <a:t>Аудирование</a:t>
                      </a:r>
                      <a:r>
                        <a:rPr lang="ru-RU" sz="1500" strike="noStrike" kern="1200" dirty="0" smtClean="0">
                          <a:solidFill>
                            <a:schemeClr val="dk1"/>
                          </a:solidFill>
                          <a:effectLst/>
                          <a:latin typeface="+mn-lt"/>
                          <a:ea typeface="+mn-ea"/>
                          <a:cs typeface="+mn-cs"/>
                        </a:rPr>
                        <a:t>", все задания которого записаны на аудионоситель.</a:t>
                      </a:r>
                    </a:p>
                    <a:p>
                      <a:r>
                        <a:rPr lang="ru-RU" sz="1500" strike="noStrike" kern="1200" dirty="0" smtClean="0">
                          <a:solidFill>
                            <a:schemeClr val="dk1"/>
                          </a:solidFill>
                          <a:effectLst/>
                          <a:latin typeface="+mn-lt"/>
                          <a:ea typeface="+mn-ea"/>
                          <a:cs typeface="+mn-cs"/>
                        </a:rPr>
                        <a:t>Аудитории, выделяемые для проведения раздела "</a:t>
                      </a:r>
                      <a:r>
                        <a:rPr lang="ru-RU" sz="1500" strike="noStrike" kern="1200" dirty="0" err="1" smtClean="0">
                          <a:solidFill>
                            <a:schemeClr val="dk1"/>
                          </a:solidFill>
                          <a:effectLst/>
                          <a:latin typeface="+mn-lt"/>
                          <a:ea typeface="+mn-ea"/>
                          <a:cs typeface="+mn-cs"/>
                        </a:rPr>
                        <a:t>Аудирование</a:t>
                      </a:r>
                      <a:r>
                        <a:rPr lang="ru-RU" sz="1500" strike="noStrike" kern="1200" dirty="0" smtClean="0">
                          <a:solidFill>
                            <a:schemeClr val="dk1"/>
                          </a:solidFill>
                          <a:effectLst/>
                          <a:latin typeface="+mn-lt"/>
                          <a:ea typeface="+mn-ea"/>
                          <a:cs typeface="+mn-cs"/>
                        </a:rPr>
                        <a:t>", оборудуются средствами воспроизведения аудиозаписи.</a:t>
                      </a:r>
                    </a:p>
                    <a:p>
                      <a:r>
                        <a:rPr lang="ru-RU" sz="1500" strike="noStrike" kern="1200" dirty="0" smtClean="0">
                          <a:solidFill>
                            <a:schemeClr val="dk1"/>
                          </a:solidFill>
                          <a:effectLst/>
                          <a:latin typeface="+mn-lt"/>
                          <a:ea typeface="+mn-ea"/>
                          <a:cs typeface="+mn-cs"/>
                        </a:rPr>
                        <a:t>Для выполнения заданий раздела "</a:t>
                      </a:r>
                      <a:r>
                        <a:rPr lang="ru-RU" sz="1500" strike="noStrike" kern="1200" dirty="0" err="1" smtClean="0">
                          <a:solidFill>
                            <a:schemeClr val="dk1"/>
                          </a:solidFill>
                          <a:effectLst/>
                          <a:latin typeface="+mn-lt"/>
                          <a:ea typeface="+mn-ea"/>
                          <a:cs typeface="+mn-cs"/>
                        </a:rPr>
                        <a:t>Аудирование</a:t>
                      </a:r>
                      <a:r>
                        <a:rPr lang="ru-RU" sz="1500" strike="noStrike" kern="1200" dirty="0" smtClean="0">
                          <a:solidFill>
                            <a:schemeClr val="dk1"/>
                          </a:solidFill>
                          <a:effectLst/>
                          <a:latin typeface="+mn-lt"/>
                          <a:ea typeface="+mn-ea"/>
                          <a:cs typeface="+mn-cs"/>
                        </a:rPr>
                        <a:t>" технические специалисты или организаторы настраивают средство воспроизведения аудиозаписи так, чтобы было слышно всем участникам ГИА. Аудиозапись прослушивается участниками ГИА дважды, после чего они приступают к выполнению экзаменационной работы.</a:t>
                      </a:r>
                    </a:p>
                    <a:p>
                      <a:endParaRPr lang="ru-RU" sz="1500" strike="noStrike" kern="1200" dirty="0" smtClean="0">
                        <a:solidFill>
                          <a:schemeClr val="dk1"/>
                        </a:solidFill>
                        <a:effectLst/>
                        <a:latin typeface="+mn-lt"/>
                        <a:ea typeface="+mn-ea"/>
                        <a:cs typeface="+mn-cs"/>
                      </a:endParaRPr>
                    </a:p>
                    <a:p>
                      <a:endParaRPr lang="ru-RU" sz="15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chemeClr val="dk1"/>
                          </a:solidFill>
                          <a:effectLst/>
                          <a:latin typeface="+mn-lt"/>
                          <a:ea typeface="+mn-ea"/>
                          <a:cs typeface="+mn-cs"/>
                        </a:rPr>
                        <a:t>65. При проведении </a:t>
                      </a:r>
                      <a:r>
                        <a:rPr lang="ru-RU" sz="1500" u="sng" kern="1200" dirty="0" smtClean="0">
                          <a:solidFill>
                            <a:schemeClr val="dk1"/>
                          </a:solidFill>
                          <a:effectLst/>
                          <a:latin typeface="+mn-lt"/>
                          <a:ea typeface="+mn-ea"/>
                          <a:cs typeface="+mn-cs"/>
                        </a:rPr>
                        <a:t>ОГЭ по иностранным языкам </a:t>
                      </a:r>
                      <a:r>
                        <a:rPr lang="ru-RU" sz="1500" kern="1200" dirty="0" smtClean="0">
                          <a:solidFill>
                            <a:schemeClr val="dk1"/>
                          </a:solidFill>
                          <a:effectLst/>
                          <a:latin typeface="+mn-lt"/>
                          <a:ea typeface="+mn-ea"/>
                          <a:cs typeface="+mn-cs"/>
                        </a:rPr>
                        <a:t>в экзамен также включаются задания, для выполнения которых требуется прослушивание участниками ГИА аудиозаписи. Аудитории оборудуются средствами воспроизведения аудиозаписи. Технические специалисты или организаторы настраивают средство воспроизведения аудиозаписи так, чтобы было слышно каждому участнику ГИА, находящемуся в аудитории. Аудиозапись прослушивается участниками ГИА дважды. </a:t>
                      </a:r>
                      <a:r>
                        <a:rPr lang="ru-RU" sz="1500" kern="1200" dirty="0" smtClean="0">
                          <a:solidFill>
                            <a:srgbClr val="FF0000"/>
                          </a:solidFill>
                          <a:effectLst/>
                          <a:latin typeface="+mn-lt"/>
                          <a:ea typeface="+mn-ea"/>
                          <a:cs typeface="+mn-cs"/>
                        </a:rPr>
                        <a:t>Во время прослушивания аудиозаписи участникам ГИА разрешается делать пометки на черновиках и КИМ. </a:t>
                      </a:r>
                      <a:r>
                        <a:rPr lang="ru-RU" sz="1500" kern="1200" dirty="0" smtClean="0">
                          <a:solidFill>
                            <a:schemeClr val="dk1"/>
                          </a:solidFill>
                          <a:effectLst/>
                          <a:latin typeface="+mn-lt"/>
                          <a:ea typeface="+mn-ea"/>
                          <a:cs typeface="+mn-cs"/>
                        </a:rPr>
                        <a:t>После повторного прослушивания аудиозаписи участники ГИА приступают к выполнению экзаменационной работы.</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500" strike="noStrike" kern="1200" dirty="0" smtClean="0">
                          <a:solidFill>
                            <a:schemeClr val="dk1"/>
                          </a:solidFill>
                          <a:effectLst/>
                          <a:latin typeface="+mn-lt"/>
                          <a:ea typeface="+mn-ea"/>
                          <a:cs typeface="+mn-cs"/>
                        </a:rPr>
                        <a:t>58. В случае если во время записи произошел технический сбой, участнику ГИА предоставляется право сдать раздел "Говорение" повторно в резервные сроки.</a:t>
                      </a:r>
                    </a:p>
                    <a:p>
                      <a:endParaRPr lang="ru-RU" sz="15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chemeClr val="dk1"/>
                          </a:solidFill>
                          <a:effectLst/>
                          <a:latin typeface="+mn-lt"/>
                          <a:ea typeface="+mn-ea"/>
                          <a:cs typeface="+mn-cs"/>
                        </a:rPr>
                        <a:t>65. В случае если во время записи устных ответов произошел технический сбой, участнику ГИА по его выбору предоставляется право выполнить задания, предусматривающие устные ответы, </a:t>
                      </a:r>
                      <a:r>
                        <a:rPr lang="ru-RU" sz="1500" kern="1200" dirty="0" smtClean="0">
                          <a:solidFill>
                            <a:srgbClr val="FF0000"/>
                          </a:solidFill>
                          <a:effectLst/>
                          <a:latin typeface="+mn-lt"/>
                          <a:ea typeface="+mn-ea"/>
                          <a:cs typeface="+mn-cs"/>
                        </a:rPr>
                        <a:t>в тот же день или </a:t>
                      </a:r>
                      <a:r>
                        <a:rPr lang="ru-RU" sz="1500" kern="1200" dirty="0" smtClean="0">
                          <a:solidFill>
                            <a:schemeClr val="dk1"/>
                          </a:solidFill>
                          <a:effectLst/>
                          <a:latin typeface="+mn-lt"/>
                          <a:ea typeface="+mn-ea"/>
                          <a:cs typeface="+mn-cs"/>
                        </a:rPr>
                        <a:t>выполнить задания, предусматривающие устные ответы, в резервные сроки.</a:t>
                      </a:r>
                    </a:p>
                  </a:txBody>
                  <a:tcPr/>
                </a:tc>
              </a:tr>
            </a:tbl>
          </a:graphicData>
        </a:graphic>
      </p:graphicFrame>
    </p:spTree>
    <p:extLst>
      <p:ext uri="{BB962C8B-B14F-4D97-AF65-F5344CB8AC3E}">
        <p14:creationId xmlns:p14="http://schemas.microsoft.com/office/powerpoint/2010/main" val="845241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056461890"/>
              </p:ext>
            </p:extLst>
          </p:nvPr>
        </p:nvGraphicFramePr>
        <p:xfrm>
          <a:off x="107504" y="116632"/>
          <a:ext cx="8928992" cy="251968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500" strike="noStrike" dirty="0" smtClean="0">
                          <a:solidFill>
                            <a:schemeClr val="tx1"/>
                          </a:solidFill>
                        </a:rPr>
                        <a:t>59. При проведении ОГЭ по русскому языку в экзамен также включается изложение, текст которого записан на аудионоситель.</a:t>
                      </a:r>
                    </a:p>
                    <a:p>
                      <a:r>
                        <a:rPr lang="ru-RU" sz="1500" strike="noStrike" dirty="0" smtClean="0">
                          <a:solidFill>
                            <a:schemeClr val="tx1"/>
                          </a:solidFill>
                        </a:rPr>
                        <a:t>…</a:t>
                      </a:r>
                    </a:p>
                    <a:p>
                      <a:r>
                        <a:rPr lang="ru-RU" sz="1500" strike="noStrike" dirty="0" smtClean="0">
                          <a:solidFill>
                            <a:schemeClr val="tx1"/>
                          </a:solidFill>
                        </a:rPr>
                        <a:t>Аудиозапись прослушивается участниками ГИА дважды, после чего они приступают к выполнению экзаменационной работы.</a:t>
                      </a:r>
                    </a:p>
                    <a:p>
                      <a:endParaRPr lang="ru-RU" sz="15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chemeClr val="dk1"/>
                          </a:solidFill>
                          <a:effectLst/>
                          <a:latin typeface="+mn-lt"/>
                          <a:ea typeface="+mn-ea"/>
                          <a:cs typeface="+mn-cs"/>
                        </a:rPr>
                        <a:t>66. При проведении </a:t>
                      </a:r>
                      <a:r>
                        <a:rPr lang="ru-RU" sz="1500" u="sng" kern="1200" dirty="0" smtClean="0">
                          <a:solidFill>
                            <a:schemeClr val="dk1"/>
                          </a:solidFill>
                          <a:effectLst/>
                          <a:latin typeface="+mn-lt"/>
                          <a:ea typeface="+mn-ea"/>
                          <a:cs typeface="+mn-cs"/>
                        </a:rPr>
                        <a:t>ОГЭ по русскому языку </a:t>
                      </a:r>
                      <a:r>
                        <a:rPr lang="ru-RU" sz="1500" kern="1200" dirty="0" smtClean="0">
                          <a:solidFill>
                            <a:schemeClr val="dk1"/>
                          </a:solidFill>
                          <a:effectLst/>
                          <a:latin typeface="+mn-lt"/>
                          <a:ea typeface="+mn-ea"/>
                          <a:cs typeface="+mn-cs"/>
                        </a:rPr>
                        <a:t>в экзамен также включается изложение.</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rgbClr val="FF0000"/>
                          </a:solidFill>
                          <a:effectLst/>
                          <a:latin typeface="+mn-lt"/>
                          <a:ea typeface="+mn-ea"/>
                          <a:cs typeface="+mn-cs"/>
                        </a:rPr>
                        <a:t>Во время прослушивания аудиозаписи текста изложения участникам ГИА разрешается делать пометки на черновиках. </a:t>
                      </a:r>
                      <a:r>
                        <a:rPr lang="ru-RU" sz="1500" kern="1200" dirty="0" smtClean="0">
                          <a:solidFill>
                            <a:schemeClr val="dk1"/>
                          </a:solidFill>
                          <a:effectLst/>
                          <a:latin typeface="+mn-lt"/>
                          <a:ea typeface="+mn-ea"/>
                          <a:cs typeface="+mn-cs"/>
                        </a:rPr>
                        <a:t>После повторного прослушивания аудиозаписи текста изложения участники ГИА приступают к выполнению экзаменационной работы.</a:t>
                      </a:r>
                    </a:p>
                  </a:txBody>
                  <a:tcPr/>
                </a:tc>
              </a:tr>
            </a:tbl>
          </a:graphicData>
        </a:graphic>
      </p:graphicFrame>
    </p:spTree>
    <p:extLst>
      <p:ext uri="{BB962C8B-B14F-4D97-AF65-F5344CB8AC3E}">
        <p14:creationId xmlns:p14="http://schemas.microsoft.com/office/powerpoint/2010/main" val="3964974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4121690992"/>
              </p:ext>
            </p:extLst>
          </p:nvPr>
        </p:nvGraphicFramePr>
        <p:xfrm>
          <a:off x="107504" y="116632"/>
          <a:ext cx="8928992" cy="549148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500" strike="noStrik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500" kern="1200" dirty="0" smtClean="0">
                          <a:solidFill>
                            <a:schemeClr val="dk1"/>
                          </a:solidFill>
                          <a:effectLst/>
                          <a:latin typeface="+mn-lt"/>
                          <a:ea typeface="+mn-ea"/>
                          <a:cs typeface="+mn-cs"/>
                        </a:rPr>
                        <a:t>82. Участникам ГИА, не прошедшим ГИА, в том числе участникам ГИА, чьи результаты ГИА по сдаваемым учебным предметам в дополнительном периоде и (или) резервные сроки дополнительного периода были аннулированы по решению председателя ГЭК в случае выявления фактов нарушения Порядка участниками ГИА, а также участникам ГИА, получившим на ГИА неудовлетворительные результаты более чем по двум учебным предметам, либо получившим повторно неудовлетворительный результат по одному или двум учебным предметам на ГИА в резервные сроки дополнительного периода, предоставляется право повторно пройти ГИА по соответствующему учебному предмету (соответствующим учебным предметам) не ранее чем в следующем году в формах, установленных пунктом 6 Порядка. </a:t>
                      </a:r>
                      <a:r>
                        <a:rPr lang="ru-RU" sz="1500" kern="1200" dirty="0" smtClean="0">
                          <a:solidFill>
                            <a:srgbClr val="FF0000"/>
                          </a:solidFill>
                          <a:effectLst/>
                          <a:latin typeface="+mn-lt"/>
                          <a:ea typeface="+mn-ea"/>
                          <a:cs typeface="+mn-cs"/>
                        </a:rPr>
                        <a:t>Указанные участники ГИА вправе изменить учебные предметы по выбору для повторного прохождения ГИА в следующем году.</a:t>
                      </a:r>
                    </a:p>
                  </a:txBody>
                  <a:tcPr/>
                </a:tc>
              </a:tr>
            </a:tbl>
          </a:graphicData>
        </a:graphic>
      </p:graphicFrame>
    </p:spTree>
    <p:extLst>
      <p:ext uri="{BB962C8B-B14F-4D97-AF65-F5344CB8AC3E}">
        <p14:creationId xmlns:p14="http://schemas.microsoft.com/office/powerpoint/2010/main" val="571446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101870771"/>
              </p:ext>
            </p:extLst>
          </p:nvPr>
        </p:nvGraphicFramePr>
        <p:xfrm>
          <a:off x="107504" y="116632"/>
          <a:ext cx="8928992" cy="4577080"/>
        </p:xfrm>
        <a:graphic>
          <a:graphicData uri="http://schemas.openxmlformats.org/drawingml/2006/table">
            <a:tbl>
              <a:tblPr firstRow="1" bandRow="1">
                <a:tableStyleId>{5C22544A-7EE6-4342-B048-85BDC9FD1C3A}</a:tableStyleId>
              </a:tblPr>
              <a:tblGrid>
                <a:gridCol w="4464496"/>
                <a:gridCol w="4464496"/>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800" strike="noStrike" kern="1200" dirty="0" smtClean="0">
                          <a:solidFill>
                            <a:schemeClr val="dk1"/>
                          </a:solidFill>
                          <a:effectLst/>
                          <a:latin typeface="+mn-lt"/>
                          <a:ea typeface="+mn-ea"/>
                          <a:cs typeface="+mn-cs"/>
                        </a:rPr>
                        <a:t>77. </a:t>
                      </a:r>
                      <a:r>
                        <a:rPr lang="ru-RU" sz="1800" strike="sngStrike" kern="1200" dirty="0" smtClean="0">
                          <a:solidFill>
                            <a:srgbClr val="FF0000"/>
                          </a:solidFill>
                          <a:effectLst/>
                          <a:latin typeface="+mn-lt"/>
                          <a:ea typeface="+mn-ea"/>
                          <a:cs typeface="+mn-cs"/>
                        </a:rPr>
                        <a:t>Конфликтная</a:t>
                      </a:r>
                      <a:r>
                        <a:rPr lang="ru-RU" sz="1800" kern="1200" dirty="0" smtClean="0">
                          <a:solidFill>
                            <a:srgbClr val="FF0000"/>
                          </a:solidFill>
                          <a:effectLst/>
                          <a:latin typeface="+mn-lt"/>
                          <a:ea typeface="+mn-ea"/>
                          <a:cs typeface="+mn-cs"/>
                        </a:rPr>
                        <a:t> </a:t>
                      </a:r>
                      <a:r>
                        <a:rPr lang="ru-RU" sz="1800" kern="1200" dirty="0" smtClean="0">
                          <a:solidFill>
                            <a:schemeClr val="dk1"/>
                          </a:solidFill>
                          <a:effectLst/>
                          <a:latin typeface="+mn-lt"/>
                          <a:ea typeface="+mn-ea"/>
                          <a:cs typeface="+mn-cs"/>
                        </a:rPr>
                        <a:t>комиссия принимает в письменной форме апелляции участников ГИА о нарушении </a:t>
                      </a:r>
                      <a:r>
                        <a:rPr lang="ru-RU" sz="1800" strike="noStrike" kern="1200" dirty="0" smtClean="0">
                          <a:solidFill>
                            <a:schemeClr val="dk1"/>
                          </a:solidFill>
                          <a:effectLst/>
                          <a:latin typeface="+mn-lt"/>
                          <a:ea typeface="+mn-ea"/>
                          <a:cs typeface="+mn-cs"/>
                        </a:rPr>
                        <a:t>настоящего</a:t>
                      </a:r>
                      <a:r>
                        <a:rPr lang="ru-RU" sz="1800" kern="1200" dirty="0" smtClean="0">
                          <a:solidFill>
                            <a:schemeClr val="dk1"/>
                          </a:solidFill>
                          <a:effectLst/>
                          <a:latin typeface="+mn-lt"/>
                          <a:ea typeface="+mn-ea"/>
                          <a:cs typeface="+mn-cs"/>
                        </a:rPr>
                        <a:t> Порядка и (или) о несогласии с выставленными баллами (далее вместе - апелляции).</a:t>
                      </a:r>
                      <a:endParaRPr lang="ru-RU" sz="1500" strike="noStrike" dirty="0">
                        <a:solidFill>
                          <a:schemeClr val="tx1"/>
                        </a:solidFill>
                      </a:endParaRPr>
                    </a:p>
                  </a:txBody>
                  <a:tcPr/>
                </a:tc>
                <a:tc>
                  <a:txBody>
                    <a:bodyPr/>
                    <a:lstStyle/>
                    <a:p>
                      <a:r>
                        <a:rPr lang="ru-RU" sz="1800" kern="1200" dirty="0" smtClean="0">
                          <a:solidFill>
                            <a:schemeClr val="dk1"/>
                          </a:solidFill>
                          <a:effectLst/>
                          <a:latin typeface="+mn-lt"/>
                          <a:ea typeface="+mn-ea"/>
                          <a:cs typeface="+mn-cs"/>
                        </a:rPr>
                        <a:t>83. </a:t>
                      </a:r>
                      <a:r>
                        <a:rPr lang="ru-RU" sz="1800" b="0" kern="1200" dirty="0" smtClean="0">
                          <a:solidFill>
                            <a:srgbClr val="FF0000"/>
                          </a:solidFill>
                          <a:effectLst/>
                          <a:latin typeface="+mn-lt"/>
                          <a:ea typeface="+mn-ea"/>
                          <a:cs typeface="+mn-cs"/>
                        </a:rPr>
                        <a:t>Апелляционная</a:t>
                      </a:r>
                      <a:r>
                        <a:rPr lang="ru-RU" sz="1800" kern="1200" dirty="0" smtClean="0">
                          <a:solidFill>
                            <a:srgbClr val="FF0000"/>
                          </a:solidFill>
                          <a:effectLst/>
                          <a:latin typeface="+mn-lt"/>
                          <a:ea typeface="+mn-ea"/>
                          <a:cs typeface="+mn-cs"/>
                        </a:rPr>
                        <a:t> </a:t>
                      </a:r>
                      <a:r>
                        <a:rPr lang="ru-RU" sz="1800" kern="1200" dirty="0" smtClean="0">
                          <a:solidFill>
                            <a:schemeClr val="dk1"/>
                          </a:solidFill>
                          <a:effectLst/>
                          <a:latin typeface="+mn-lt"/>
                          <a:ea typeface="+mn-ea"/>
                          <a:cs typeface="+mn-cs"/>
                        </a:rPr>
                        <a:t>комиссия принимает в письменной форме апелляции участников ГИА о нарушении Порядка и (или) о несогласии с выставленными баллами (далее вместе - апелляции).</a:t>
                      </a:r>
                    </a:p>
                    <a:p>
                      <a:r>
                        <a:rPr lang="ru-RU" sz="1800" kern="1200" dirty="0" smtClean="0">
                          <a:solidFill>
                            <a:srgbClr val="FF0000"/>
                          </a:solidFill>
                          <a:effectLst/>
                          <a:latin typeface="+mn-lt"/>
                          <a:ea typeface="+mn-ea"/>
                          <a:cs typeface="+mn-cs"/>
                        </a:rPr>
                        <a:t>84. По решению ГЭК подача и (или) рассмотрение апелляций о несогласии с выставленными баллами организуются с использованием информационно-коммуникационных технологий при условии соблюдения требований законодательства Российской Федерации в области защиты персональных данных.</a:t>
                      </a:r>
                    </a:p>
                  </a:txBody>
                  <a:tcPr/>
                </a:tc>
              </a:tr>
            </a:tbl>
          </a:graphicData>
        </a:graphic>
      </p:graphicFrame>
    </p:spTree>
    <p:extLst>
      <p:ext uri="{BB962C8B-B14F-4D97-AF65-F5344CB8AC3E}">
        <p14:creationId xmlns:p14="http://schemas.microsoft.com/office/powerpoint/2010/main" val="4198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221786918"/>
              </p:ext>
            </p:extLst>
          </p:nvPr>
        </p:nvGraphicFramePr>
        <p:xfrm>
          <a:off x="179512" y="116632"/>
          <a:ext cx="8784976" cy="314452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dirty="0" smtClean="0"/>
                        <a:t>6б)</a:t>
                      </a:r>
                      <a:r>
                        <a:rPr lang="ru-RU" sz="1600" baseline="0" dirty="0" smtClean="0"/>
                        <a:t> </a:t>
                      </a:r>
                      <a:r>
                        <a:rPr lang="ru-RU" sz="1600" dirty="0" smtClean="0"/>
                        <a:t>ГИА проводится </a:t>
                      </a:r>
                      <a:r>
                        <a:rPr lang="ru-RU" sz="1600" kern="1200" dirty="0" smtClean="0">
                          <a:solidFill>
                            <a:schemeClr val="dk1"/>
                          </a:solidFill>
                          <a:effectLst/>
                          <a:latin typeface="+mn-lt"/>
                          <a:ea typeface="+mn-ea"/>
                          <a:cs typeface="+mn-cs"/>
                        </a:rPr>
                        <a:t>в форме ГВЭ с использованием </a:t>
                      </a:r>
                      <a:r>
                        <a:rPr lang="ru-RU" sz="1600" strike="sngStrike" kern="1200" dirty="0" smtClean="0">
                          <a:solidFill>
                            <a:srgbClr val="FF0000"/>
                          </a:solidFill>
                          <a:effectLst/>
                          <a:latin typeface="+mn-lt"/>
                          <a:ea typeface="+mn-ea"/>
                          <a:cs typeface="+mn-cs"/>
                        </a:rPr>
                        <a:t>текстов, тем, заданий, билетов</a:t>
                      </a:r>
                      <a:r>
                        <a:rPr lang="ru-RU" sz="1600" kern="1200" dirty="0" smtClean="0">
                          <a:solidFill>
                            <a:srgbClr val="FF0000"/>
                          </a:solidFill>
                          <a:effectLst/>
                          <a:latin typeface="+mn-lt"/>
                          <a:ea typeface="+mn-ea"/>
                          <a:cs typeface="+mn-cs"/>
                        </a:rPr>
                        <a:t> </a:t>
                      </a:r>
                      <a:r>
                        <a:rPr lang="ru-RU" sz="1600" kern="1200" dirty="0" smtClean="0">
                          <a:solidFill>
                            <a:schemeClr val="dk1"/>
                          </a:solidFill>
                          <a:effectLst/>
                          <a:latin typeface="+mn-lt"/>
                          <a:ea typeface="+mn-ea"/>
                          <a:cs typeface="+mn-cs"/>
                        </a:rPr>
                        <a:t>- для обучающихся, </a:t>
                      </a:r>
                      <a:r>
                        <a:rPr lang="ru-RU" sz="1600" strike="noStrike" kern="1200" dirty="0" smtClean="0">
                          <a:solidFill>
                            <a:schemeClr val="tx1"/>
                          </a:solidFill>
                          <a:effectLst/>
                          <a:latin typeface="+mn-lt"/>
                          <a:ea typeface="+mn-ea"/>
                          <a:cs typeface="+mn-cs"/>
                        </a:rPr>
                        <a:t>осваивающих образовательные программы основного общего образования </a:t>
                      </a:r>
                      <a:r>
                        <a:rPr lang="ru-RU" sz="1600" kern="1200" dirty="0" smtClean="0">
                          <a:solidFill>
                            <a:schemeClr val="dk1"/>
                          </a:solidFill>
                          <a:effectLst/>
                          <a:latin typeface="+mn-lt"/>
                          <a:ea typeface="+mn-ea"/>
                          <a:cs typeface="+mn-cs"/>
                        </a:rPr>
                        <a:t>в специальных учебно-воспитательных учреждениях закрытого типа, а также в учреждениях, исполняющих наказание в виде лишения свободы, </a:t>
                      </a:r>
                      <a:r>
                        <a:rPr lang="ru-RU" sz="1600" strike="noStrike" kern="1200" dirty="0" smtClean="0">
                          <a:solidFill>
                            <a:schemeClr val="dk1"/>
                          </a:solidFill>
                          <a:effectLst/>
                          <a:latin typeface="+mn-lt"/>
                          <a:ea typeface="+mn-ea"/>
                          <a:cs typeface="+mn-cs"/>
                        </a:rPr>
                        <a:t>а также </a:t>
                      </a:r>
                      <a:r>
                        <a:rPr lang="ru-RU" sz="1600" kern="1200" dirty="0" smtClean="0">
                          <a:solidFill>
                            <a:schemeClr val="dk1"/>
                          </a:solidFill>
                          <a:effectLst/>
                          <a:latin typeface="+mn-lt"/>
                          <a:ea typeface="+mn-ea"/>
                          <a:cs typeface="+mn-cs"/>
                        </a:rPr>
                        <a:t>для обучающихся с ограниченными возможностями здоровья, обучающихся - детей-инвалидов и инвалидов.</a:t>
                      </a:r>
                      <a:endParaRPr lang="ru-RU" sz="1600" dirty="0"/>
                    </a:p>
                  </a:txBody>
                  <a:tcPr/>
                </a:tc>
                <a:tc>
                  <a:txBody>
                    <a:bodyPr/>
                    <a:lstStyle/>
                    <a:p>
                      <a:r>
                        <a:rPr lang="ru-RU" sz="1600" dirty="0" smtClean="0"/>
                        <a:t>6.2) ГИА проводится в форме ГВЭ с </a:t>
                      </a:r>
                      <a:r>
                        <a:rPr lang="ru-RU" sz="1600" kern="1200" dirty="0" smtClean="0">
                          <a:solidFill>
                            <a:schemeClr val="dk1"/>
                          </a:solidFill>
                          <a:effectLst/>
                          <a:latin typeface="+mn-lt"/>
                          <a:ea typeface="+mn-ea"/>
                          <a:cs typeface="+mn-cs"/>
                        </a:rPr>
                        <a:t>использованием </a:t>
                      </a:r>
                      <a:r>
                        <a:rPr lang="ru-RU" sz="1600" kern="1200" dirty="0" smtClean="0">
                          <a:solidFill>
                            <a:srgbClr val="FF0000"/>
                          </a:solidFill>
                          <a:effectLst/>
                          <a:latin typeface="+mn-lt"/>
                          <a:ea typeface="+mn-ea"/>
                          <a:cs typeface="+mn-cs"/>
                        </a:rPr>
                        <a:t>КИМ</a:t>
                      </a:r>
                      <a:r>
                        <a:rPr lang="ru-RU" sz="1600" kern="1200" dirty="0" smtClean="0">
                          <a:solidFill>
                            <a:schemeClr val="dk1"/>
                          </a:solidFill>
                          <a:effectLst/>
                          <a:latin typeface="+mn-lt"/>
                          <a:ea typeface="+mn-ea"/>
                          <a:cs typeface="+mn-cs"/>
                        </a:rPr>
                        <a:t> - для обучающихся в специальных учебно-воспитательных учреждениях закрытого типа, а также в учреждениях, исполняющих наказание в виде лишения свободы, для обучающихся с ограниченными возможностями здоровья, </a:t>
                      </a:r>
                      <a:r>
                        <a:rPr lang="ru-RU" sz="1600" kern="1200" dirty="0" smtClean="0">
                          <a:solidFill>
                            <a:srgbClr val="FF0000"/>
                          </a:solidFill>
                          <a:effectLst/>
                          <a:latin typeface="+mn-lt"/>
                          <a:ea typeface="+mn-ea"/>
                          <a:cs typeface="+mn-cs"/>
                        </a:rPr>
                        <a:t>для экстернов с ограниченными возможностями здоровья</a:t>
                      </a:r>
                      <a:r>
                        <a:rPr lang="ru-RU" sz="1600" kern="1200" dirty="0" smtClean="0">
                          <a:solidFill>
                            <a:schemeClr val="dk1"/>
                          </a:solidFill>
                          <a:effectLst/>
                          <a:latin typeface="+mn-lt"/>
                          <a:ea typeface="+mn-ea"/>
                          <a:cs typeface="+mn-cs"/>
                        </a:rPr>
                        <a:t>, для обучающихся - детей-инвалидов и инвалидов, для экстернов - детей-инвалидов и инвалидов.</a:t>
                      </a:r>
                      <a:endParaRPr lang="ru-RU" sz="1600" dirty="0" smtClean="0"/>
                    </a:p>
                  </a:txBody>
                  <a:tcPr/>
                </a:tc>
              </a:tr>
            </a:tbl>
          </a:graphicData>
        </a:graphic>
      </p:graphicFrame>
    </p:spTree>
    <p:extLst>
      <p:ext uri="{BB962C8B-B14F-4D97-AF65-F5344CB8AC3E}">
        <p14:creationId xmlns:p14="http://schemas.microsoft.com/office/powerpoint/2010/main" val="374597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773678134"/>
              </p:ext>
            </p:extLst>
          </p:nvPr>
        </p:nvGraphicFramePr>
        <p:xfrm>
          <a:off x="179512" y="116632"/>
          <a:ext cx="8784976" cy="655828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kern="1200" dirty="0" smtClean="0">
                          <a:solidFill>
                            <a:schemeClr val="dk1"/>
                          </a:solidFill>
                          <a:effectLst/>
                          <a:latin typeface="+mn-lt"/>
                          <a:ea typeface="+mn-ea"/>
                          <a:cs typeface="+mn-cs"/>
                        </a:rPr>
                        <a:t>7. ГИА в форме ОГЭ и (или) ГВЭ включает в себя четыре экзамена по следующим учебным предметам: экзамены по русскому языку и математике (далее - обязательные учебные предметы), а также экзамены по выбору обучающегося, экстерна (далее вместе - участники ГИА) по двум учебным предметам из числа учебных предметов: физика, химия, биология, литература, география, история, обществознание, иностранные языки (английский, французский, немецкий и испанский), информатика </a:t>
                      </a:r>
                      <a:r>
                        <a:rPr lang="ru-RU" sz="1600" strike="sngStrike" kern="1200" dirty="0" smtClean="0">
                          <a:solidFill>
                            <a:srgbClr val="FF0000"/>
                          </a:solidFill>
                          <a:effectLst/>
                          <a:latin typeface="+mn-lt"/>
                          <a:ea typeface="+mn-ea"/>
                          <a:cs typeface="+mn-cs"/>
                        </a:rPr>
                        <a:t>и информационно-коммуникационные технологии (ИКТ)</a:t>
                      </a:r>
                      <a:r>
                        <a:rPr lang="ru-RU" sz="1600" kern="1200" dirty="0" smtClean="0">
                          <a:solidFill>
                            <a:srgbClr val="FF0000"/>
                          </a:solidFill>
                          <a:effectLst/>
                          <a:latin typeface="+mn-lt"/>
                          <a:ea typeface="+mn-ea"/>
                          <a:cs typeface="+mn-cs"/>
                        </a:rPr>
                        <a:t>.</a:t>
                      </a:r>
                    </a:p>
                    <a:p>
                      <a:endParaRPr lang="ru-RU" sz="1600" kern="1200" dirty="0" smtClean="0">
                        <a:solidFill>
                          <a:srgbClr val="FF0000"/>
                        </a:solidFill>
                        <a:effectLst/>
                        <a:latin typeface="+mn-lt"/>
                        <a:ea typeface="+mn-ea"/>
                        <a:cs typeface="+mn-cs"/>
                      </a:endParaRPr>
                    </a:p>
                    <a:p>
                      <a:r>
                        <a:rPr lang="ru-RU" sz="1600" strike="sngStrike" kern="1200" dirty="0" smtClean="0">
                          <a:solidFill>
                            <a:srgbClr val="FF0000"/>
                          </a:solidFill>
                          <a:effectLst/>
                          <a:latin typeface="+mn-lt"/>
                          <a:ea typeface="+mn-ea"/>
                          <a:cs typeface="+mn-cs"/>
                        </a:rPr>
                        <a:t>15. Участники ГИА, проходящие ГИА только по обязательным учебным предметам, вправе дополнить указанный в заявлениях перечень учебных предметов для прохождения ГИА. В этом случае указанные участники ГИА не позднее чем за две недели до начала соответствующего экзамена подают заявления в ГЭК о дополнении перечня учебных предметов, по которым они планируют пройти ГИА.</a:t>
                      </a:r>
                      <a:endParaRPr lang="ru-RU" sz="1400" dirty="0">
                        <a:solidFill>
                          <a:srgbClr val="FF0000"/>
                        </a:solidFill>
                      </a:endParaRPr>
                    </a:p>
                  </a:txBody>
                  <a:tcPr/>
                </a:tc>
                <a:tc>
                  <a:txBody>
                    <a:bodyPr/>
                    <a:lstStyle/>
                    <a:p>
                      <a:r>
                        <a:rPr lang="ru-RU" sz="1600" kern="1200" dirty="0" smtClean="0">
                          <a:solidFill>
                            <a:schemeClr val="dk1"/>
                          </a:solidFill>
                          <a:effectLst/>
                          <a:latin typeface="+mn-lt"/>
                          <a:ea typeface="+mn-ea"/>
                          <a:cs typeface="+mn-cs"/>
                        </a:rPr>
                        <a:t>8. ГИА в форме ОГЭ и (или) ГВЭ включает в себя четыре экзамена по учебным предметам "Русский язык" и "Математика" (далее вместе - обязательные учебные предметы), двум учебным предметам по выбору участника ГИА из числа учебных предметов: "Биология", "География", "Иностранные языки" (английский, испанский, немецкий и французский), </a:t>
                      </a:r>
                      <a:r>
                        <a:rPr lang="ru-RU" sz="1600" kern="1200" dirty="0" smtClean="0">
                          <a:solidFill>
                            <a:srgbClr val="FF0000"/>
                          </a:solidFill>
                          <a:effectLst/>
                          <a:latin typeface="+mn-lt"/>
                          <a:ea typeface="+mn-ea"/>
                          <a:cs typeface="+mn-cs"/>
                        </a:rPr>
                        <a:t>"Информатика"</a:t>
                      </a:r>
                      <a:r>
                        <a:rPr lang="ru-RU" sz="1600" kern="1200" dirty="0" smtClean="0">
                          <a:solidFill>
                            <a:schemeClr val="dk1"/>
                          </a:solidFill>
                          <a:effectLst/>
                          <a:latin typeface="+mn-lt"/>
                          <a:ea typeface="+mn-ea"/>
                          <a:cs typeface="+mn-cs"/>
                        </a:rPr>
                        <a:t>, "История", "Литература", "Обществознание", "Физика", "Химия" (далее вместе - учебные предметы по выбору).</a:t>
                      </a:r>
                      <a:endParaRPr lang="ru-RU" sz="1600" dirty="0"/>
                    </a:p>
                  </a:txBody>
                  <a:tcPr/>
                </a:tc>
              </a:tr>
            </a:tbl>
          </a:graphicData>
        </a:graphic>
      </p:graphicFrame>
    </p:spTree>
    <p:extLst>
      <p:ext uri="{BB962C8B-B14F-4D97-AF65-F5344CB8AC3E}">
        <p14:creationId xmlns:p14="http://schemas.microsoft.com/office/powerpoint/2010/main" val="1661967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360335827"/>
              </p:ext>
            </p:extLst>
          </p:nvPr>
        </p:nvGraphicFramePr>
        <p:xfrm>
          <a:off x="179512" y="116632"/>
          <a:ext cx="8784976" cy="436372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dirty="0" smtClean="0"/>
                        <a:t>12. </a:t>
                      </a:r>
                      <a:r>
                        <a:rPr lang="ru-RU" sz="1600" strike="noStrike" kern="1200" dirty="0" smtClean="0">
                          <a:solidFill>
                            <a:schemeClr val="dk1"/>
                          </a:solidFill>
                          <a:effectLst/>
                          <a:latin typeface="+mn-lt"/>
                          <a:ea typeface="+mn-ea"/>
                          <a:cs typeface="+mn-cs"/>
                        </a:rPr>
                        <a:t>Заявления</a:t>
                      </a:r>
                      <a:r>
                        <a:rPr lang="ru-RU" sz="1600" kern="1200" dirty="0" smtClean="0">
                          <a:solidFill>
                            <a:schemeClr val="dk1"/>
                          </a:solidFill>
                          <a:effectLst/>
                          <a:latin typeface="+mn-lt"/>
                          <a:ea typeface="+mn-ea"/>
                          <a:cs typeface="+mn-cs"/>
                        </a:rPr>
                        <a:t> об участии в ГИА подаются до 1 марта включительно.</a:t>
                      </a:r>
                      <a:endParaRPr lang="ru-RU"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dirty="0" smtClean="0"/>
                        <a:t>12. </a:t>
                      </a:r>
                      <a:r>
                        <a:rPr lang="ru-RU" sz="1600" strike="noStrike" kern="1200" dirty="0" smtClean="0">
                          <a:solidFill>
                            <a:schemeClr val="dk1"/>
                          </a:solidFill>
                          <a:effectLst/>
                          <a:latin typeface="+mn-lt"/>
                          <a:ea typeface="+mn-ea"/>
                          <a:cs typeface="+mn-cs"/>
                        </a:rPr>
                        <a:t>Заявления</a:t>
                      </a:r>
                      <a:r>
                        <a:rPr lang="ru-RU" sz="1600" kern="1200" dirty="0" smtClean="0">
                          <a:solidFill>
                            <a:schemeClr val="dk1"/>
                          </a:solidFill>
                          <a:effectLst/>
                          <a:latin typeface="+mn-lt"/>
                          <a:ea typeface="+mn-ea"/>
                          <a:cs typeface="+mn-cs"/>
                        </a:rPr>
                        <a:t> об участии в ГИА подаются до 1 марта включительно.</a:t>
                      </a:r>
                      <a:endParaRPr lang="ru-RU" sz="1600" dirty="0" smtClean="0"/>
                    </a:p>
                    <a:p>
                      <a:r>
                        <a:rPr lang="ru-RU" sz="1600" kern="1200" dirty="0" smtClean="0">
                          <a:solidFill>
                            <a:schemeClr val="dk1"/>
                          </a:solidFill>
                          <a:effectLst/>
                          <a:latin typeface="+mn-lt"/>
                          <a:ea typeface="+mn-ea"/>
                          <a:cs typeface="+mn-cs"/>
                        </a:rPr>
                        <a:t>Лица, указанные в пункте 6 Порядка, вправе подать заявления об участии в ГИА </a:t>
                      </a:r>
                      <a:r>
                        <a:rPr lang="ru-RU" sz="1600" u="sng" kern="1200" dirty="0" smtClean="0">
                          <a:solidFill>
                            <a:srgbClr val="FF0000"/>
                          </a:solidFill>
                          <a:effectLst/>
                          <a:latin typeface="+mn-lt"/>
                          <a:ea typeface="+mn-ea"/>
                          <a:cs typeface="+mn-cs"/>
                        </a:rPr>
                        <a:t>после 1 марта только при наличии у них уважительных причин </a:t>
                      </a:r>
                      <a:r>
                        <a:rPr lang="ru-RU" sz="1600" kern="1200" dirty="0" smtClean="0">
                          <a:solidFill>
                            <a:srgbClr val="FF0000"/>
                          </a:solidFill>
                          <a:effectLst/>
                          <a:latin typeface="+mn-lt"/>
                          <a:ea typeface="+mn-ea"/>
                          <a:cs typeface="+mn-cs"/>
                        </a:rPr>
                        <a:t>(болезни или иных обстоятельств), подтвержденных документально. В этом случае указанные лица подают в ГЭК заявления об участии в ГИА, а также документы, подтверждающие отсутствие возможности подать заявления об участии в ГИА в срок, установленный абзацем первым настоящего пункта. Указанные заявления подаются не позднее чем за две недели до начала соответствующего экзамена.</a:t>
                      </a:r>
                      <a:endParaRPr lang="ru-RU" sz="1600" dirty="0" smtClean="0">
                        <a:solidFill>
                          <a:srgbClr val="FF0000"/>
                        </a:solidFill>
                      </a:endParaRPr>
                    </a:p>
                  </a:txBody>
                  <a:tcPr/>
                </a:tc>
              </a:tr>
            </a:tbl>
          </a:graphicData>
        </a:graphic>
      </p:graphicFrame>
    </p:spTree>
    <p:extLst>
      <p:ext uri="{BB962C8B-B14F-4D97-AF65-F5344CB8AC3E}">
        <p14:creationId xmlns:p14="http://schemas.microsoft.com/office/powerpoint/2010/main" val="2443574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327315524"/>
              </p:ext>
            </p:extLst>
          </p:nvPr>
        </p:nvGraphicFramePr>
        <p:xfrm>
          <a:off x="179512" y="116632"/>
          <a:ext cx="8784976" cy="338836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kern="1200" dirty="0" smtClean="0">
                          <a:solidFill>
                            <a:schemeClr val="dk1"/>
                          </a:solidFill>
                          <a:effectLst/>
                          <a:latin typeface="+mn-lt"/>
                          <a:ea typeface="+mn-ea"/>
                          <a:cs typeface="+mn-cs"/>
                        </a:rPr>
                        <a:t>20. Повторно допускаются к итоговому собеседованию по русскому языку в дополнительные сроки в текущем учебном году (во вторую рабочую среду марта и </a:t>
                      </a:r>
                      <a:r>
                        <a:rPr lang="ru-RU" sz="1600" strike="sngStrike" kern="1200" dirty="0" smtClean="0">
                          <a:solidFill>
                            <a:srgbClr val="FF0000"/>
                          </a:solidFill>
                          <a:effectLst/>
                          <a:latin typeface="+mn-lt"/>
                          <a:ea typeface="+mn-ea"/>
                          <a:cs typeface="+mn-cs"/>
                        </a:rPr>
                        <a:t>первый рабочий понедельник мая</a:t>
                      </a:r>
                      <a:r>
                        <a:rPr lang="ru-RU" sz="1600" strike="noStrike" kern="1200" dirty="0" smtClean="0">
                          <a:solidFill>
                            <a:schemeClr val="dk1"/>
                          </a:solidFill>
                          <a:effectLst/>
                          <a:latin typeface="+mn-lt"/>
                          <a:ea typeface="+mn-ea"/>
                          <a:cs typeface="+mn-cs"/>
                        </a:rPr>
                        <a:t>) следующие обучающиеся, экстерны:</a:t>
                      </a:r>
                    </a:p>
                    <a:p>
                      <a:pPr marL="285750" indent="-285750">
                        <a:buFontTx/>
                        <a:buChar char="-"/>
                      </a:pPr>
                      <a:r>
                        <a:rPr lang="ru-RU" sz="1600" strike="noStrike" kern="1200" dirty="0" smtClean="0">
                          <a:solidFill>
                            <a:schemeClr val="dk1"/>
                          </a:solidFill>
                          <a:effectLst/>
                          <a:latin typeface="+mn-lt"/>
                          <a:ea typeface="+mn-ea"/>
                          <a:cs typeface="+mn-cs"/>
                        </a:rPr>
                        <a:t>получившие «незачет»,</a:t>
                      </a:r>
                    </a:p>
                    <a:p>
                      <a:pPr marL="285750" indent="-285750">
                        <a:buFontTx/>
                        <a:buChar char="-"/>
                      </a:pPr>
                      <a:r>
                        <a:rPr lang="ru-RU" sz="1600" strike="noStrike" kern="1200" dirty="0" smtClean="0">
                          <a:solidFill>
                            <a:schemeClr val="dk1"/>
                          </a:solidFill>
                          <a:effectLst/>
                          <a:latin typeface="+mn-lt"/>
                          <a:ea typeface="+mn-ea"/>
                          <a:cs typeface="+mn-cs"/>
                        </a:rPr>
                        <a:t>не явившиеся,</a:t>
                      </a:r>
                    </a:p>
                    <a:p>
                      <a:pPr marL="285750" indent="-285750">
                        <a:buFontTx/>
                        <a:buChar char="-"/>
                      </a:pPr>
                      <a:r>
                        <a:rPr lang="ru-RU" sz="1600" strike="noStrike" kern="1200" dirty="0" smtClean="0">
                          <a:solidFill>
                            <a:schemeClr val="dk1"/>
                          </a:solidFill>
                          <a:effectLst/>
                          <a:latin typeface="+mn-lt"/>
                          <a:ea typeface="+mn-ea"/>
                          <a:cs typeface="+mn-cs"/>
                        </a:rPr>
                        <a:t>не завершившие по уважительным причинам.</a:t>
                      </a:r>
                      <a:endParaRPr lang="ru-RU" sz="16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24. К итоговому собеседованию в дополнительные даты в текущем учебном году (во вторую рабочую среду марта и </a:t>
                      </a:r>
                      <a:r>
                        <a:rPr lang="ru-RU" sz="1600" kern="1200" dirty="0" smtClean="0">
                          <a:solidFill>
                            <a:srgbClr val="FF0000"/>
                          </a:solidFill>
                          <a:effectLst/>
                          <a:latin typeface="+mn-lt"/>
                          <a:ea typeface="+mn-ea"/>
                          <a:cs typeface="+mn-cs"/>
                        </a:rPr>
                        <a:t>третий понедельник апреля</a:t>
                      </a:r>
                      <a:r>
                        <a:rPr lang="ru-RU" sz="1600" kern="1200" dirty="0" smtClean="0">
                          <a:solidFill>
                            <a:schemeClr val="dk1"/>
                          </a:solidFill>
                          <a:effectLst/>
                          <a:latin typeface="+mn-lt"/>
                          <a:ea typeface="+mn-ea"/>
                          <a:cs typeface="+mn-cs"/>
                        </a:rPr>
                        <a:t>) допускаются следующие участники итогового собеседования:</a:t>
                      </a:r>
                    </a:p>
                    <a:p>
                      <a:pPr marL="285750" indent="-285750">
                        <a:buFontTx/>
                        <a:buChar char="-"/>
                      </a:pPr>
                      <a:r>
                        <a:rPr lang="ru-RU" sz="1600" strike="noStrike" kern="1200" dirty="0" smtClean="0">
                          <a:solidFill>
                            <a:schemeClr val="dk1"/>
                          </a:solidFill>
                          <a:effectLst/>
                          <a:latin typeface="+mn-lt"/>
                          <a:ea typeface="+mn-ea"/>
                          <a:cs typeface="+mn-cs"/>
                        </a:rPr>
                        <a:t>получившие «незачет»,</a:t>
                      </a:r>
                    </a:p>
                    <a:p>
                      <a:pPr marL="285750" indent="-285750">
                        <a:buFontTx/>
                        <a:buChar char="-"/>
                      </a:pPr>
                      <a:r>
                        <a:rPr lang="ru-RU" sz="1600" strike="noStrike" kern="1200" dirty="0" smtClean="0">
                          <a:solidFill>
                            <a:schemeClr val="dk1"/>
                          </a:solidFill>
                          <a:effectLst/>
                          <a:latin typeface="+mn-lt"/>
                          <a:ea typeface="+mn-ea"/>
                          <a:cs typeface="+mn-cs"/>
                        </a:rPr>
                        <a:t>не явившиеся,</a:t>
                      </a:r>
                    </a:p>
                    <a:p>
                      <a:pPr marL="285750" indent="-285750">
                        <a:buFontTx/>
                        <a:buChar char="-"/>
                      </a:pPr>
                      <a:r>
                        <a:rPr lang="ru-RU" sz="1600" strike="noStrike" kern="1200" dirty="0" smtClean="0">
                          <a:solidFill>
                            <a:schemeClr val="dk1"/>
                          </a:solidFill>
                          <a:effectLst/>
                          <a:latin typeface="+mn-lt"/>
                          <a:ea typeface="+mn-ea"/>
                          <a:cs typeface="+mn-cs"/>
                        </a:rPr>
                        <a:t>не завершившие по уважительным причинам,</a:t>
                      </a:r>
                    </a:p>
                    <a:p>
                      <a:pPr marL="285750" indent="-285750">
                        <a:buFontTx/>
                        <a:buChar char="-"/>
                      </a:pPr>
                      <a:r>
                        <a:rPr lang="ru-RU" sz="1600" strike="noStrike" kern="1200" dirty="0" smtClean="0">
                          <a:solidFill>
                            <a:srgbClr val="FF0000"/>
                          </a:solidFill>
                          <a:effectLst/>
                          <a:latin typeface="+mn-lt"/>
                          <a:ea typeface="+mn-ea"/>
                          <a:cs typeface="+mn-cs"/>
                        </a:rPr>
                        <a:t>удаленные</a:t>
                      </a:r>
                      <a:r>
                        <a:rPr lang="ru-RU" sz="1600" strike="noStrike" kern="1200" baseline="0" dirty="0" smtClean="0">
                          <a:solidFill>
                            <a:srgbClr val="FF0000"/>
                          </a:solidFill>
                          <a:effectLst/>
                          <a:latin typeface="+mn-lt"/>
                          <a:ea typeface="+mn-ea"/>
                          <a:cs typeface="+mn-cs"/>
                        </a:rPr>
                        <a:t> за нарушение требований п.22 Порядка</a:t>
                      </a:r>
                      <a:endParaRPr lang="ru-RU" sz="1600" strike="noStrike" dirty="0" smtClean="0">
                        <a:solidFill>
                          <a:srgbClr val="FF0000"/>
                        </a:solidFill>
                      </a:endParaRPr>
                    </a:p>
                  </a:txBody>
                  <a:tcPr/>
                </a:tc>
              </a:tr>
            </a:tbl>
          </a:graphicData>
        </a:graphic>
      </p:graphicFrame>
    </p:spTree>
    <p:extLst>
      <p:ext uri="{BB962C8B-B14F-4D97-AF65-F5344CB8AC3E}">
        <p14:creationId xmlns:p14="http://schemas.microsoft.com/office/powerpoint/2010/main" val="281247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28964692"/>
              </p:ext>
            </p:extLst>
          </p:nvPr>
        </p:nvGraphicFramePr>
        <p:xfrm>
          <a:off x="179512" y="116632"/>
          <a:ext cx="8784976" cy="143764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600" strike="noStrike" dirty="0" smtClean="0"/>
                        <a:t>22. ОИВ </a:t>
                      </a:r>
                      <a:r>
                        <a:rPr lang="ru-RU" sz="1600" kern="1200" dirty="0" smtClean="0">
                          <a:solidFill>
                            <a:schemeClr val="dk1"/>
                          </a:solidFill>
                          <a:effectLst/>
                          <a:latin typeface="+mn-lt"/>
                          <a:ea typeface="+mn-ea"/>
                          <a:cs typeface="+mn-cs"/>
                        </a:rPr>
                        <a:t>создают ГЭК, предметные и </a:t>
                      </a:r>
                      <a:r>
                        <a:rPr lang="ru-RU" sz="1600" strike="sngStrike" kern="1200" dirty="0" smtClean="0">
                          <a:solidFill>
                            <a:srgbClr val="FF0000"/>
                          </a:solidFill>
                          <a:effectLst/>
                          <a:latin typeface="+mn-lt"/>
                          <a:ea typeface="+mn-ea"/>
                          <a:cs typeface="+mn-cs"/>
                        </a:rPr>
                        <a:t>конфликтные</a:t>
                      </a:r>
                      <a:r>
                        <a:rPr lang="ru-RU" sz="1600" kern="1200" dirty="0" smtClean="0">
                          <a:solidFill>
                            <a:srgbClr val="FF0000"/>
                          </a:solidFill>
                          <a:effectLst/>
                          <a:latin typeface="+mn-lt"/>
                          <a:ea typeface="+mn-ea"/>
                          <a:cs typeface="+mn-cs"/>
                        </a:rPr>
                        <a:t> </a:t>
                      </a:r>
                      <a:r>
                        <a:rPr lang="ru-RU" sz="1600" kern="1200" dirty="0" smtClean="0">
                          <a:solidFill>
                            <a:schemeClr val="dk1"/>
                          </a:solidFill>
                          <a:effectLst/>
                          <a:latin typeface="+mn-lt"/>
                          <a:ea typeface="+mn-ea"/>
                          <a:cs typeface="+mn-cs"/>
                        </a:rPr>
                        <a:t>комиссии субъектов Российской Федерации </a:t>
                      </a:r>
                      <a:r>
                        <a:rPr lang="ru-RU" sz="1600" strike="noStrike" kern="1200" dirty="0" smtClean="0">
                          <a:solidFill>
                            <a:schemeClr val="dk1"/>
                          </a:solidFill>
                          <a:effectLst/>
                          <a:latin typeface="+mn-lt"/>
                          <a:ea typeface="+mn-ea"/>
                          <a:cs typeface="+mn-cs"/>
                        </a:rPr>
                        <a:t>и</a:t>
                      </a:r>
                      <a:r>
                        <a:rPr lang="ru-RU" sz="1600" kern="1200" dirty="0" smtClean="0">
                          <a:solidFill>
                            <a:schemeClr val="dk1"/>
                          </a:solidFill>
                          <a:effectLst/>
                          <a:latin typeface="+mn-lt"/>
                          <a:ea typeface="+mn-ea"/>
                          <a:cs typeface="+mn-cs"/>
                        </a:rPr>
                        <a:t> организуют </a:t>
                      </a:r>
                      <a:r>
                        <a:rPr lang="ru-RU" sz="1600" strike="noStrike" kern="1200" dirty="0" smtClean="0">
                          <a:solidFill>
                            <a:schemeClr val="dk1"/>
                          </a:solidFill>
                          <a:effectLst/>
                          <a:latin typeface="+mn-lt"/>
                          <a:ea typeface="+mn-ea"/>
                          <a:cs typeface="+mn-cs"/>
                        </a:rPr>
                        <a:t>их</a:t>
                      </a:r>
                      <a:r>
                        <a:rPr lang="ru-RU" sz="1600" kern="1200" dirty="0" smtClean="0">
                          <a:solidFill>
                            <a:schemeClr val="dk1"/>
                          </a:solidFill>
                          <a:effectLst/>
                          <a:latin typeface="+mn-lt"/>
                          <a:ea typeface="+mn-ea"/>
                          <a:cs typeface="+mn-cs"/>
                        </a:rPr>
                        <a:t> деятельность.</a:t>
                      </a:r>
                      <a:endParaRPr lang="ru-RU" sz="16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600" kern="1200" dirty="0" smtClean="0">
                          <a:solidFill>
                            <a:schemeClr val="dk1"/>
                          </a:solidFill>
                          <a:effectLst/>
                          <a:latin typeface="+mn-lt"/>
                          <a:ea typeface="+mn-ea"/>
                          <a:cs typeface="+mn-cs"/>
                        </a:rPr>
                        <a:t>26. ОИВ создают ГЭК, предметные и </a:t>
                      </a:r>
                      <a:r>
                        <a:rPr lang="ru-RU" sz="1600" kern="1200" dirty="0" smtClean="0">
                          <a:solidFill>
                            <a:srgbClr val="FF0000"/>
                          </a:solidFill>
                          <a:effectLst/>
                          <a:latin typeface="+mn-lt"/>
                          <a:ea typeface="+mn-ea"/>
                          <a:cs typeface="+mn-cs"/>
                        </a:rPr>
                        <a:t>апелляционные</a:t>
                      </a:r>
                      <a:r>
                        <a:rPr lang="ru-RU" sz="1600" kern="1200" dirty="0" smtClean="0">
                          <a:solidFill>
                            <a:schemeClr val="dk1"/>
                          </a:solidFill>
                          <a:effectLst/>
                          <a:latin typeface="+mn-lt"/>
                          <a:ea typeface="+mn-ea"/>
                          <a:cs typeface="+mn-cs"/>
                        </a:rPr>
                        <a:t> комиссии субъектов Российской Федерации.</a:t>
                      </a:r>
                      <a:endParaRPr lang="ru-RU" sz="1600" strike="noStrike" dirty="0" smtClean="0">
                        <a:solidFill>
                          <a:srgbClr val="FF0000"/>
                        </a:solidFill>
                      </a:endParaRPr>
                    </a:p>
                  </a:txBody>
                  <a:tcPr/>
                </a:tc>
              </a:tr>
            </a:tbl>
          </a:graphicData>
        </a:graphic>
      </p:graphicFrame>
      <p:sp>
        <p:nvSpPr>
          <p:cNvPr id="2" name="TextBox 1"/>
          <p:cNvSpPr txBox="1"/>
          <p:nvPr/>
        </p:nvSpPr>
        <p:spPr>
          <a:xfrm>
            <a:off x="179512" y="2204864"/>
            <a:ext cx="5846472" cy="369332"/>
          </a:xfrm>
          <a:prstGeom prst="rect">
            <a:avLst/>
          </a:prstGeom>
          <a:noFill/>
        </p:spPr>
        <p:txBody>
          <a:bodyPr wrap="none" rtlCol="0">
            <a:spAutoFit/>
          </a:bodyPr>
          <a:lstStyle/>
          <a:p>
            <a:r>
              <a:rPr lang="ru-RU" dirty="0" err="1" smtClean="0"/>
              <a:t>пп</a:t>
            </a:r>
            <a:r>
              <a:rPr lang="ru-RU" dirty="0" smtClean="0"/>
              <a:t>. 25-26: скорректированы полномочия РОН и ОИВ.</a:t>
            </a:r>
            <a:endParaRPr lang="ru-RU" dirty="0"/>
          </a:p>
        </p:txBody>
      </p:sp>
    </p:spTree>
    <p:extLst>
      <p:ext uri="{BB962C8B-B14F-4D97-AF65-F5344CB8AC3E}">
        <p14:creationId xmlns:p14="http://schemas.microsoft.com/office/powerpoint/2010/main" val="98699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352893928"/>
              </p:ext>
            </p:extLst>
          </p:nvPr>
        </p:nvGraphicFramePr>
        <p:xfrm>
          <a:off x="179512" y="116632"/>
          <a:ext cx="8784976" cy="579628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r>
                        <a:rPr lang="ru-RU" sz="1400" strike="noStrike" kern="1200" dirty="0" smtClean="0">
                          <a:solidFill>
                            <a:schemeClr val="dk1"/>
                          </a:solidFill>
                          <a:effectLst/>
                          <a:latin typeface="+mn-lt"/>
                          <a:ea typeface="+mn-ea"/>
                          <a:cs typeface="+mn-cs"/>
                        </a:rPr>
                        <a:t>26. </a:t>
                      </a:r>
                      <a:r>
                        <a:rPr lang="ru-RU" sz="1400" kern="1200" dirty="0" smtClean="0">
                          <a:solidFill>
                            <a:schemeClr val="dk1"/>
                          </a:solidFill>
                          <a:effectLst/>
                          <a:latin typeface="+mn-lt"/>
                          <a:ea typeface="+mn-ea"/>
                          <a:cs typeface="+mn-cs"/>
                        </a:rPr>
                        <a:t>Состав ГЭК формируется из представителей ОИВ, органов исполнительной власти субъектов Российской Федерации, осуществляющих переданные полномочия Российской Федерации в сфере образования, учредителей, </a:t>
                      </a:r>
                      <a:r>
                        <a:rPr lang="ru-RU" sz="1400" strike="noStrike" kern="1200" dirty="0" smtClean="0">
                          <a:solidFill>
                            <a:schemeClr val="dk1"/>
                          </a:solidFill>
                          <a:effectLst/>
                          <a:latin typeface="+mn-lt"/>
                          <a:ea typeface="+mn-ea"/>
                          <a:cs typeface="+mn-cs"/>
                        </a:rPr>
                        <a:t>МИД России</a:t>
                      </a:r>
                      <a:r>
                        <a:rPr lang="ru-RU" sz="1400" kern="1200" dirty="0" smtClean="0">
                          <a:solidFill>
                            <a:schemeClr val="dk1"/>
                          </a:solidFill>
                          <a:effectLst/>
                          <a:latin typeface="+mn-lt"/>
                          <a:ea typeface="+mn-ea"/>
                          <a:cs typeface="+mn-cs"/>
                        </a:rPr>
                        <a:t> и загранучреждений, органов местного самоуправления, организаций, осуществляющих образовательную деятельность, научных, общественных организаций и объединений.</a:t>
                      </a:r>
                      <a:endParaRPr lang="ru-RU" sz="1200" strike="noStrike" dirty="0"/>
                    </a:p>
                  </a:txBody>
                  <a:tcPr/>
                </a:tc>
                <a:tc>
                  <a:txBody>
                    <a:bodyPr/>
                    <a:lstStyle/>
                    <a:p>
                      <a:r>
                        <a:rPr lang="ru-RU" sz="1400" kern="1200" dirty="0" smtClean="0">
                          <a:solidFill>
                            <a:schemeClr val="dk1"/>
                          </a:solidFill>
                          <a:effectLst/>
                          <a:latin typeface="+mn-lt"/>
                          <a:ea typeface="+mn-ea"/>
                          <a:cs typeface="+mn-cs"/>
                        </a:rPr>
                        <a:t>30. Состав ГЭК формируется из представителей ОИВ, органов исполнительной власти субъектов Российской Федерации, осуществляющих переданные полномочия Российской Федерации в сфере образования, учредителей, Министерства иностранных дел Российской Федерации и загранучреждений, органов местного самоуправления, осуществляющих управление в сфере образования, организаций, осуществляющих образовательную деятельность, научных, общественных организаций и объединений. </a:t>
                      </a:r>
                    </a:p>
                    <a:p>
                      <a:r>
                        <a:rPr lang="ru-RU" sz="1400" kern="1200" dirty="0" smtClean="0">
                          <a:solidFill>
                            <a:srgbClr val="FF0000"/>
                          </a:solidFill>
                          <a:effectLst/>
                          <a:latin typeface="+mn-lt"/>
                          <a:ea typeface="+mn-ea"/>
                          <a:cs typeface="+mn-cs"/>
                        </a:rPr>
                        <a:t>В случае проведения ГИА для обучающихся в специальных учебно-воспитательных </a:t>
                      </a:r>
                      <a:r>
                        <a:rPr lang="ru-RU" sz="1400" u="sng" kern="1200" dirty="0" smtClean="0">
                          <a:solidFill>
                            <a:srgbClr val="FF0000"/>
                          </a:solidFill>
                          <a:effectLst/>
                          <a:latin typeface="+mn-lt"/>
                          <a:ea typeface="+mn-ea"/>
                          <a:cs typeface="+mn-cs"/>
                        </a:rPr>
                        <a:t>учреждениях закрытого типа</a:t>
                      </a:r>
                      <a:r>
                        <a:rPr lang="ru-RU" sz="1400" kern="1200" dirty="0" smtClean="0">
                          <a:solidFill>
                            <a:srgbClr val="FF0000"/>
                          </a:solidFill>
                          <a:effectLst/>
                          <a:latin typeface="+mn-lt"/>
                          <a:ea typeface="+mn-ea"/>
                          <a:cs typeface="+mn-cs"/>
                        </a:rPr>
                        <a:t>, а также в учреждениях, исполняющих наказание в виде лишения свободы, в состав ГЭК по согласованию с учредителями таких учреждений могут входить их представители.</a:t>
                      </a:r>
                    </a:p>
                    <a:p>
                      <a:r>
                        <a:rPr lang="ru-RU" sz="1400" kern="1200" dirty="0" smtClean="0">
                          <a:solidFill>
                            <a:srgbClr val="FF0000"/>
                          </a:solidFill>
                          <a:effectLst/>
                          <a:latin typeface="+mn-lt"/>
                          <a:ea typeface="+mn-ea"/>
                          <a:cs typeface="+mn-cs"/>
                        </a:rPr>
                        <a:t>Состав ГЭК формируется с учетом отсутствия у представителей, предполагаемых для включения в состав ГЭК, </a:t>
                      </a:r>
                      <a:r>
                        <a:rPr lang="ru-RU" sz="1400" u="sng" kern="1200" dirty="0" smtClean="0">
                          <a:solidFill>
                            <a:srgbClr val="FF0000"/>
                          </a:solidFill>
                          <a:effectLst/>
                          <a:latin typeface="+mn-lt"/>
                          <a:ea typeface="+mn-ea"/>
                          <a:cs typeface="+mn-cs"/>
                        </a:rPr>
                        <a:t>конфликта интересов </a:t>
                      </a:r>
                      <a:r>
                        <a:rPr lang="ru-RU" sz="1400" kern="1200" dirty="0" smtClean="0">
                          <a:solidFill>
                            <a:srgbClr val="FF0000"/>
                          </a:solidFill>
                          <a:effectLst/>
                          <a:latin typeface="+mn-lt"/>
                          <a:ea typeface="+mn-ea"/>
                          <a:cs typeface="+mn-cs"/>
                        </a:rPr>
                        <a:t>(часть 1 статьи 10 Федерального закона от 25 декабря 2008 г. N 273-ФЗ «О противодействии коррупции»).</a:t>
                      </a:r>
                      <a:endParaRPr lang="ru-RU" sz="1200" strike="noStrike" dirty="0" smtClean="0">
                        <a:solidFill>
                          <a:srgbClr val="FF0000"/>
                        </a:solidFill>
                      </a:endParaRPr>
                    </a:p>
                  </a:txBody>
                  <a:tcPr/>
                </a:tc>
              </a:tr>
            </a:tbl>
          </a:graphicData>
        </a:graphic>
      </p:graphicFrame>
    </p:spTree>
    <p:extLst>
      <p:ext uri="{BB962C8B-B14F-4D97-AF65-F5344CB8AC3E}">
        <p14:creationId xmlns:p14="http://schemas.microsoft.com/office/powerpoint/2010/main" val="1742328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p14="http://schemas.microsoft.com/office/powerpoint/2010/main" val="2387900076"/>
              </p:ext>
            </p:extLst>
          </p:nvPr>
        </p:nvGraphicFramePr>
        <p:xfrm>
          <a:off x="179512" y="116632"/>
          <a:ext cx="8784976" cy="268732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ru-RU" dirty="0" smtClean="0"/>
                        <a:t>Порядок 189/1513</a:t>
                      </a:r>
                      <a:r>
                        <a:rPr lang="ru-RU" baseline="0" dirty="0" smtClean="0"/>
                        <a:t> от 07.11.2018</a:t>
                      </a:r>
                      <a:endParaRPr lang="ru-RU" dirty="0"/>
                    </a:p>
                  </a:txBody>
                  <a:tcPr/>
                </a:tc>
                <a:tc>
                  <a:txBody>
                    <a:bodyPr/>
                    <a:lstStyle/>
                    <a:p>
                      <a:pPr algn="ctr"/>
                      <a:r>
                        <a:rPr lang="ru-RU" dirty="0" smtClean="0"/>
                        <a:t>Порядок 232/551 от 04.04.2023</a:t>
                      </a:r>
                      <a:endParaRPr lang="ru-RU" dirty="0"/>
                    </a:p>
                  </a:txBody>
                  <a:tcPr/>
                </a:tc>
              </a:tr>
              <a:tr h="370840">
                <a:tc>
                  <a:txBody>
                    <a:bodyPr/>
                    <a:lstStyle/>
                    <a:p>
                      <a:endParaRPr lang="ru-RU" sz="1200" strike="noStrike" dirty="0"/>
                    </a:p>
                  </a:txBody>
                  <a:tcPr/>
                </a:tc>
                <a:tc>
                  <a:txBody>
                    <a:bodyPr/>
                    <a:lstStyle/>
                    <a:p>
                      <a:r>
                        <a:rPr lang="ru-RU" sz="1400" strike="noStrike" dirty="0" smtClean="0">
                          <a:solidFill>
                            <a:srgbClr val="FF0000"/>
                          </a:solidFill>
                        </a:rPr>
                        <a:t>34. </a:t>
                      </a:r>
                      <a:r>
                        <a:rPr lang="ru-RU" sz="1400" kern="1200" dirty="0" smtClean="0">
                          <a:solidFill>
                            <a:srgbClr val="FF0000"/>
                          </a:solidFill>
                          <a:effectLst/>
                          <a:latin typeface="+mn-lt"/>
                          <a:ea typeface="+mn-ea"/>
                          <a:cs typeface="+mn-cs"/>
                        </a:rPr>
                        <a:t>Состав предметных комиссий по каждому учебному предмету формируется с учетом отсутствия у экспертов, предполагаемых для включения в состав предметной комиссии по соответствующему учебному предмету, </a:t>
                      </a:r>
                      <a:r>
                        <a:rPr lang="ru-RU" sz="1400" u="sng" kern="1200" dirty="0" smtClean="0">
                          <a:solidFill>
                            <a:srgbClr val="FF0000"/>
                          </a:solidFill>
                          <a:effectLst/>
                          <a:latin typeface="+mn-lt"/>
                          <a:ea typeface="+mn-ea"/>
                          <a:cs typeface="+mn-cs"/>
                        </a:rPr>
                        <a:t>конфликта интересов</a:t>
                      </a:r>
                      <a:r>
                        <a:rPr lang="ru-RU" sz="1400" kern="1200" dirty="0" smtClean="0">
                          <a:solidFill>
                            <a:srgbClr val="FF0000"/>
                          </a:solidFill>
                          <a:effectLst/>
                          <a:latin typeface="+mn-lt"/>
                          <a:ea typeface="+mn-ea"/>
                          <a:cs typeface="+mn-cs"/>
                        </a:rPr>
                        <a:t>.</a:t>
                      </a:r>
                      <a:endParaRPr lang="ru-RU" sz="1400" strike="noStrike" dirty="0" smtClean="0">
                        <a:solidFill>
                          <a:srgbClr val="FF0000"/>
                        </a:solidFill>
                      </a:endParaRPr>
                    </a:p>
                  </a:txBody>
                  <a:tcPr/>
                </a:tc>
              </a:tr>
              <a:tr h="370840">
                <a:tc>
                  <a:txBody>
                    <a:bodyPr/>
                    <a:lstStyle/>
                    <a:p>
                      <a:endParaRPr lang="ru-RU" sz="1200" strike="noStrike" dirty="0"/>
                    </a:p>
                  </a:txBody>
                  <a:tcPr/>
                </a:tc>
                <a:tc>
                  <a:txBody>
                    <a:bodyPr/>
                    <a:lstStyle/>
                    <a:p>
                      <a:r>
                        <a:rPr lang="ru-RU" sz="1400" strike="noStrike" dirty="0" smtClean="0">
                          <a:solidFill>
                            <a:srgbClr val="FF0000"/>
                          </a:solidFill>
                        </a:rPr>
                        <a:t>36. Состав апелляционной комиссии формируется с учетом отсутствия у представителей, предполагаемых для включения в состав апелляционной комиссии, </a:t>
                      </a:r>
                      <a:r>
                        <a:rPr lang="ru-RU" sz="1400" u="sng" strike="noStrike" dirty="0" smtClean="0">
                          <a:solidFill>
                            <a:srgbClr val="FF0000"/>
                          </a:solidFill>
                        </a:rPr>
                        <a:t>конфликта интересов</a:t>
                      </a:r>
                      <a:r>
                        <a:rPr lang="ru-RU" sz="1400" strike="noStrike" dirty="0" smtClean="0">
                          <a:solidFill>
                            <a:srgbClr val="FF0000"/>
                          </a:solidFill>
                        </a:rPr>
                        <a:t>.</a:t>
                      </a:r>
                    </a:p>
                  </a:txBody>
                  <a:tcPr/>
                </a:tc>
              </a:tr>
            </a:tbl>
          </a:graphicData>
        </a:graphic>
      </p:graphicFrame>
      <p:pic>
        <p:nvPicPr>
          <p:cNvPr id="2" name="Рисунок 1"/>
          <p:cNvPicPr>
            <a:picLocks noChangeAspect="1"/>
          </p:cNvPicPr>
          <p:nvPr/>
        </p:nvPicPr>
        <p:blipFill>
          <a:blip r:embed="rId2"/>
          <a:stretch>
            <a:fillRect/>
          </a:stretch>
        </p:blipFill>
        <p:spPr>
          <a:xfrm>
            <a:off x="1691680" y="2924944"/>
            <a:ext cx="5869855" cy="3733613"/>
          </a:xfrm>
          <a:prstGeom prst="rect">
            <a:avLst/>
          </a:prstGeom>
        </p:spPr>
      </p:pic>
    </p:spTree>
    <p:extLst>
      <p:ext uri="{BB962C8B-B14F-4D97-AF65-F5344CB8AC3E}">
        <p14:creationId xmlns:p14="http://schemas.microsoft.com/office/powerpoint/2010/main" val="3047956309"/>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2420</TotalTime>
  <Words>4491</Words>
  <Application>Microsoft Office PowerPoint</Application>
  <PresentationFormat>Экран (4:3)</PresentationFormat>
  <Paragraphs>198</Paragraphs>
  <Slides>28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Calibri</vt:lpstr>
      <vt:lpstr>Georgia</vt:lpstr>
      <vt:lpstr>Times New Roman</vt:lpstr>
      <vt:lpstr>Trebuchet MS</vt:lpstr>
      <vt:lpstr>Воздушный поток</vt:lpstr>
      <vt:lpstr>Изменения Порядка проведения ГИА-9 2023-2024 гг.</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Проведение КР-9 Оргсхема проведения ГИА-9</dc:title>
  <dc:creator>Наталья</dc:creator>
  <cp:lastModifiedBy>Наталья Шабалина</cp:lastModifiedBy>
  <cp:revision>189</cp:revision>
  <cp:lastPrinted>2021-05-17T06:04:10Z</cp:lastPrinted>
  <dcterms:created xsi:type="dcterms:W3CDTF">2021-05-15T11:58:36Z</dcterms:created>
  <dcterms:modified xsi:type="dcterms:W3CDTF">2023-09-08T11:29:46Z</dcterms:modified>
</cp:coreProperties>
</file>